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Roboto"/>
      <p:regular r:id="rId27"/>
      <p:bold r:id="rId28"/>
      <p:italic r:id="rId29"/>
      <p:boldItalic r:id="rId30"/>
    </p:embeddedFont>
    <p:embeddedFont>
      <p:font typeface="Average"/>
      <p:regular r:id="rId31"/>
    </p:embeddedFont>
    <p:embeddedFont>
      <p:font typeface="Gill Sans"/>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verage-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GillSans-bold.fntdata"/><Relationship Id="rId10" Type="http://schemas.openxmlformats.org/officeDocument/2006/relationships/slide" Target="slides/slide5.xml"/><Relationship Id="rId32" Type="http://schemas.openxmlformats.org/officeDocument/2006/relationships/font" Target="fonts/GillSans-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28303D"/>
                </a:solidFill>
                <a:highlight>
                  <a:schemeClr val="lt1"/>
                </a:highlight>
              </a:rPr>
              <a:t>PARI-Medicare spending varies more than two fold among hospital referral regions. Spending also varies from state to state, and from one hospital to another, even among hospitals within the same region. Most of this variation is not due to differences in the price of care in different parts of the country, but rather to differences in the volume, or the amount of inpatient care delivered per patient</a:t>
            </a:r>
            <a:r>
              <a:rPr lang="en-US" sz="1200">
                <a:solidFill>
                  <a:schemeClr val="dk1"/>
                </a:solidFill>
                <a:highlight>
                  <a:schemeClr val="lt1"/>
                </a:highlight>
              </a:rPr>
              <a:t>.</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This project looks at geographic variations in healthcare resources, utilization, and costs over time during the last six month of life</a:t>
            </a:r>
            <a:endParaRPr sz="1200">
              <a:solidFill>
                <a:schemeClr val="dk1"/>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rgbClr val="393D40"/>
                </a:solidFill>
                <a:highlight>
                  <a:schemeClr val="lt1"/>
                </a:highlight>
              </a:rPr>
              <a:t>While benefit payments for each part of Medicare (A, B, and D) increased in dollar terms over these years, the share of total benefit payments represented by each part changed. Spending on Part A benefits (mainly hospital inpatient services) decreased from 50 percent to 41 percent, spending on Part B benefits (mainly physician services and hospital outpatient services) increased from 39 percent to 46 percent, and spending on Part D prescription drug benefits increased from 11 percent to 13 percent.</a:t>
            </a:r>
            <a:endParaRPr sz="1200">
              <a:solidFill>
                <a:srgbClr val="28303D"/>
              </a:solidFill>
              <a:highlight>
                <a:schemeClr val="lt1"/>
              </a:highlight>
            </a:endParaRPr>
          </a:p>
          <a:p>
            <a:pPr indent="0" lvl="0" marL="0" rtl="0" algn="l">
              <a:spcBef>
                <a:spcPts val="0"/>
              </a:spcBef>
              <a:spcAft>
                <a:spcPts val="0"/>
              </a:spcAft>
              <a:buNone/>
            </a:pPr>
            <a:r>
              <a:t/>
            </a:r>
            <a:endParaRPr/>
          </a:p>
        </p:txBody>
      </p:sp>
      <p:sp>
        <p:nvSpPr>
          <p:cNvPr id="117" name="Google Shape;11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500">
                <a:solidFill>
                  <a:srgbClr val="28303D"/>
                </a:solidFill>
                <a:highlight>
                  <a:schemeClr val="lt1"/>
                </a:highlight>
                <a:latin typeface="Roboto"/>
                <a:ea typeface="Roboto"/>
                <a:cs typeface="Roboto"/>
                <a:sym typeface="Roboto"/>
              </a:rPr>
              <a:t>Dartmouth Atlas Medicare reimbursement rates are calculated from Medicare claims files from CMS. Fee-for-service patients enrolled in Medicare Parts A and B are included.</a:t>
            </a:r>
            <a:endParaRPr/>
          </a:p>
        </p:txBody>
      </p:sp>
      <p:sp>
        <p:nvSpPr>
          <p:cNvPr id="149" name="Google Shape;14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rgbClr val="202124"/>
                </a:solidFill>
                <a:highlight>
                  <a:schemeClr val="lt1"/>
                </a:highlight>
              </a:rPr>
              <a:t>Part B covers </a:t>
            </a:r>
            <a:r>
              <a:rPr b="1" lang="en-US" sz="1200">
                <a:solidFill>
                  <a:srgbClr val="202124"/>
                </a:solidFill>
              </a:rPr>
              <a:t>certain doctor's services, outpatient care, medical supplies, and preventive services</a:t>
            </a:r>
            <a:r>
              <a:rPr lang="en-US" sz="1200">
                <a:solidFill>
                  <a:srgbClr val="202124"/>
                </a:solidFill>
                <a:highlight>
                  <a:schemeClr val="lt1"/>
                </a:highlight>
              </a:rPr>
              <a:t>.</a:t>
            </a:r>
            <a:endParaRPr sz="1200">
              <a:solidFill>
                <a:srgbClr val="202124"/>
              </a:solidFill>
              <a:highlight>
                <a:schemeClr val="lt1"/>
              </a:highlight>
            </a:endParaRPr>
          </a:p>
          <a:p>
            <a:pPr indent="0" lvl="0" marL="0" rtl="0" algn="l">
              <a:spcBef>
                <a:spcPts val="0"/>
              </a:spcBef>
              <a:spcAft>
                <a:spcPts val="0"/>
              </a:spcAft>
              <a:buNone/>
            </a:pPr>
            <a:r>
              <a:t/>
            </a:r>
            <a:endParaRPr/>
          </a:p>
        </p:txBody>
      </p:sp>
      <p:sp>
        <p:nvSpPr>
          <p:cNvPr id="171" name="Google Shape;17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4" name="Google Shape;14;p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12"/>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2"/>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76" name="Google Shape;76;p12"/>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7" name="Google Shape;77;p1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13"/>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3"/>
          <p:cNvSpPr/>
          <p:nvPr>
            <p:ph idx="2" type="pic"/>
          </p:nvPr>
        </p:nvSpPr>
        <p:spPr>
          <a:xfrm>
            <a:off x="6095999" y="0"/>
            <a:ext cx="6102097" cy="6858000"/>
          </a:xfrm>
          <a:prstGeom prst="rect">
            <a:avLst/>
          </a:prstGeom>
          <a:solidFill>
            <a:srgbClr val="BFBFBF"/>
          </a:solidFill>
          <a:ln>
            <a:noFill/>
          </a:ln>
        </p:spPr>
      </p:sp>
      <p:sp>
        <p:nvSpPr>
          <p:cNvPr id="84" name="Google Shape;84;p13"/>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85" name="Google Shape;85;p1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1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4"/>
          <p:cNvSpPr txBox="1"/>
          <p:nvPr>
            <p:ph idx="1" type="body"/>
          </p:nvPr>
        </p:nvSpPr>
        <p:spPr>
          <a:xfrm rot="5400000">
            <a:off x="4545009" y="324172"/>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1" name="Google Shape;91;p1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15"/>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5"/>
          <p:cNvSpPr txBox="1"/>
          <p:nvPr>
            <p:ph idx="1" type="body"/>
          </p:nvPr>
        </p:nvSpPr>
        <p:spPr>
          <a:xfrm rot="5400000">
            <a:off x="2838641" y="329756"/>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7" name="Google Shape;97;p1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0" name="Google Shape;20;p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32" name="Google Shape;32;p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35" name="Shape 35"/>
        <p:cNvGrpSpPr/>
        <p:nvPr/>
      </p:nvGrpSpPr>
      <p:grpSpPr>
        <a:xfrm>
          <a:off x="0" y="0"/>
          <a:ext cx="0" cy="0"/>
          <a:chOff x="0" y="0"/>
          <a:chExt cx="0" cy="0"/>
        </a:xfrm>
      </p:grpSpPr>
      <p:sp>
        <p:nvSpPr>
          <p:cNvPr id="36" name="Google Shape;36;p6"/>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38" name="Google Shape;38;p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41" name="Shape 41"/>
        <p:cNvGrpSpPr/>
        <p:nvPr/>
      </p:nvGrpSpPr>
      <p:grpSpPr>
        <a:xfrm>
          <a:off x="0" y="0"/>
          <a:ext cx="0" cy="0"/>
          <a:chOff x="0" y="0"/>
          <a:chExt cx="0" cy="0"/>
        </a:xfrm>
      </p:grpSpPr>
      <p:sp>
        <p:nvSpPr>
          <p:cNvPr id="42" name="Google Shape;42;p7"/>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44" name="Google Shape;44;p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8"/>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8"/>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0" name="Google Shape;50;p8"/>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1" name="Google Shape;51;p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9"/>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6" name="Google Shape;56;p9"/>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7" name="Google Shape;57;p9"/>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8" name="Google Shape;58;p9"/>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9" name="Google Shape;59;p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2" name="Google Shape;62;p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0"/>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3.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8" name="Google Shape;8;p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9" name="Google Shape;9;p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0" name="Google Shape;10;p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4"/>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26" name="Google Shape;26;p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50">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7" name="Google Shape;27;p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50">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8" name="Google Shape;28;p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sz="1100" u="none">
                <a:solidFill>
                  <a:srgbClr val="FFFFFF"/>
                </a:solidFill>
                <a:latin typeface="Gill Sans"/>
                <a:ea typeface="Gill Sans"/>
                <a:cs typeface="Gill Sans"/>
                <a:sym typeface="Gill Sans"/>
              </a:defRPr>
            </a:lvl1pPr>
            <a:lvl2pPr indent="0" lvl="1" marL="0" marR="0" rtl="0" algn="ctr">
              <a:spcBef>
                <a:spcPts val="0"/>
              </a:spcBef>
              <a:buNone/>
              <a:defRPr b="0" sz="1100" u="none">
                <a:solidFill>
                  <a:srgbClr val="FFFFFF"/>
                </a:solidFill>
                <a:latin typeface="Gill Sans"/>
                <a:ea typeface="Gill Sans"/>
                <a:cs typeface="Gill Sans"/>
                <a:sym typeface="Gill Sans"/>
              </a:defRPr>
            </a:lvl2pPr>
            <a:lvl3pPr indent="0" lvl="2" marL="0" marR="0" rtl="0" algn="ctr">
              <a:spcBef>
                <a:spcPts val="0"/>
              </a:spcBef>
              <a:buNone/>
              <a:defRPr b="0" sz="1100" u="none">
                <a:solidFill>
                  <a:srgbClr val="FFFFFF"/>
                </a:solidFill>
                <a:latin typeface="Gill Sans"/>
                <a:ea typeface="Gill Sans"/>
                <a:cs typeface="Gill Sans"/>
                <a:sym typeface="Gill Sans"/>
              </a:defRPr>
            </a:lvl3pPr>
            <a:lvl4pPr indent="0" lvl="3" marL="0" marR="0" rtl="0" algn="ctr">
              <a:spcBef>
                <a:spcPts val="0"/>
              </a:spcBef>
              <a:buNone/>
              <a:defRPr b="0" sz="1100" u="none">
                <a:solidFill>
                  <a:srgbClr val="FFFFFF"/>
                </a:solidFill>
                <a:latin typeface="Gill Sans"/>
                <a:ea typeface="Gill Sans"/>
                <a:cs typeface="Gill Sans"/>
                <a:sym typeface="Gill Sans"/>
              </a:defRPr>
            </a:lvl4pPr>
            <a:lvl5pPr indent="0" lvl="4" marL="0" marR="0" rtl="0" algn="ctr">
              <a:spcBef>
                <a:spcPts val="0"/>
              </a:spcBef>
              <a:buNone/>
              <a:defRPr b="0" sz="1100" u="none">
                <a:solidFill>
                  <a:srgbClr val="FFFFFF"/>
                </a:solidFill>
                <a:latin typeface="Gill Sans"/>
                <a:ea typeface="Gill Sans"/>
                <a:cs typeface="Gill Sans"/>
                <a:sym typeface="Gill Sans"/>
              </a:defRPr>
            </a:lvl5pPr>
            <a:lvl6pPr indent="0" lvl="5" marL="0" marR="0" rtl="0" algn="ctr">
              <a:spcBef>
                <a:spcPts val="0"/>
              </a:spcBef>
              <a:buNone/>
              <a:defRPr b="0" sz="1100" u="none">
                <a:solidFill>
                  <a:srgbClr val="FFFFFF"/>
                </a:solidFill>
                <a:latin typeface="Gill Sans"/>
                <a:ea typeface="Gill Sans"/>
                <a:cs typeface="Gill Sans"/>
                <a:sym typeface="Gill Sans"/>
              </a:defRPr>
            </a:lvl6pPr>
            <a:lvl7pPr indent="0" lvl="6" marL="0" marR="0" rtl="0" algn="ctr">
              <a:spcBef>
                <a:spcPts val="0"/>
              </a:spcBef>
              <a:buNone/>
              <a:defRPr b="0" sz="1100" u="none">
                <a:solidFill>
                  <a:srgbClr val="FFFFFF"/>
                </a:solidFill>
                <a:latin typeface="Gill Sans"/>
                <a:ea typeface="Gill Sans"/>
                <a:cs typeface="Gill Sans"/>
                <a:sym typeface="Gill Sans"/>
              </a:defRPr>
            </a:lvl7pPr>
            <a:lvl8pPr indent="0" lvl="7" marL="0" marR="0" rtl="0" algn="ctr">
              <a:spcBef>
                <a:spcPts val="0"/>
              </a:spcBef>
              <a:buNone/>
              <a:defRPr b="0" sz="1100" u="none">
                <a:solidFill>
                  <a:srgbClr val="FFFFFF"/>
                </a:solidFill>
                <a:latin typeface="Gill Sans"/>
                <a:ea typeface="Gill Sans"/>
                <a:cs typeface="Gill Sans"/>
                <a:sym typeface="Gill Sans"/>
              </a:defRPr>
            </a:lvl8pPr>
            <a:lvl9pPr indent="0" lvl="8" marL="0" marR="0" rtl="0" algn="ctr">
              <a:spcBef>
                <a:spcPts val="0"/>
              </a:spcBef>
              <a:buNone/>
              <a:defRPr b="0" sz="1100" u="non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fontScale="90000"/>
          </a:bodyPr>
          <a:lstStyle/>
          <a:p>
            <a:pPr indent="0" lvl="0" marL="0" rtl="0" algn="ctr">
              <a:lnSpc>
                <a:spcPct val="90000"/>
              </a:lnSpc>
              <a:spcBef>
                <a:spcPts val="0"/>
              </a:spcBef>
              <a:spcAft>
                <a:spcPts val="0"/>
              </a:spcAft>
              <a:buClr>
                <a:srgbClr val="262626"/>
              </a:buClr>
              <a:buSzPct val="100000"/>
              <a:buFont typeface="Gill Sans"/>
              <a:buNone/>
            </a:pPr>
            <a:r>
              <a:rPr lang="en-US"/>
              <a:t>CHARACTERIZING END OF LIFE CARE UTILIZATION &amp; COSTS ACROSS THE UNITED STATES</a:t>
            </a:r>
            <a:endParaRPr/>
          </a:p>
        </p:txBody>
      </p:sp>
      <p:sp>
        <p:nvSpPr>
          <p:cNvPr id="105" name="Google Shape;105;p16"/>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None/>
            </a:pPr>
            <a:r>
              <a:rPr lang="en-US"/>
              <a:t>Akane Shu, Elizabeth Anderson, Pari Kompala, Natt Chan</a:t>
            </a:r>
            <a:endParaRPr/>
          </a:p>
        </p:txBody>
      </p:sp>
      <p:sp>
        <p:nvSpPr>
          <p:cNvPr id="106" name="Google Shape;106;p16"/>
          <p:cNvSpPr txBox="1"/>
          <p:nvPr/>
        </p:nvSpPr>
        <p:spPr>
          <a:xfrm>
            <a:off x="9940825" y="6064475"/>
            <a:ext cx="1720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Gill Sans"/>
                <a:ea typeface="Gill Sans"/>
                <a:cs typeface="Gill Sans"/>
                <a:sym typeface="Gill Sans"/>
              </a:rPr>
              <a:t>March 7,</a:t>
            </a:r>
            <a:r>
              <a:rPr lang="en-US" sz="1800">
                <a:solidFill>
                  <a:schemeClr val="lt1"/>
                </a:solidFill>
                <a:latin typeface="Gill Sans"/>
                <a:ea typeface="Gill Sans"/>
                <a:cs typeface="Gill Sans"/>
                <a:sym typeface="Gill Sans"/>
              </a:rPr>
              <a:t> </a:t>
            </a:r>
            <a:r>
              <a:rPr b="0" i="0" lang="en-US" sz="1800" u="none" cap="none" strike="noStrike">
                <a:solidFill>
                  <a:schemeClr val="lt1"/>
                </a:solidFill>
                <a:latin typeface="Gill Sans"/>
                <a:ea typeface="Gill Sans"/>
                <a:cs typeface="Gill Sans"/>
                <a:sym typeface="Gill Sans"/>
              </a:rPr>
              <a:t>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6" name="Shape 196"/>
        <p:cNvGrpSpPr/>
        <p:nvPr/>
      </p:nvGrpSpPr>
      <p:grpSpPr>
        <a:xfrm>
          <a:off x="0" y="0"/>
          <a:ext cx="0" cy="0"/>
          <a:chOff x="0" y="0"/>
          <a:chExt cx="0" cy="0"/>
        </a:xfrm>
      </p:grpSpPr>
      <p:sp>
        <p:nvSpPr>
          <p:cNvPr id="197" name="Google Shape;197;p25"/>
          <p:cNvSpPr/>
          <p:nvPr/>
        </p:nvSpPr>
        <p:spPr>
          <a:xfrm>
            <a:off x="0" y="-2"/>
            <a:ext cx="12192000" cy="4918511"/>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98" name="Google Shape;198;p25"/>
          <p:cNvSpPr txBox="1"/>
          <p:nvPr>
            <p:ph type="title"/>
          </p:nvPr>
        </p:nvSpPr>
        <p:spPr>
          <a:xfrm>
            <a:off x="1600200" y="4269282"/>
            <a:ext cx="8991600" cy="1264762"/>
          </a:xfrm>
          <a:prstGeom prst="rect">
            <a:avLst/>
          </a:prstGeom>
          <a:solidFill>
            <a:srgbClr val="FFFFFF"/>
          </a:solidFill>
          <a:ln cap="sq" cmpd="sng" w="31750">
            <a:solidFill>
              <a:srgbClr val="404040"/>
            </a:solidFill>
            <a:prstDash val="solid"/>
            <a:miter lim="800000"/>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3200"/>
              <a:buFont typeface="Gill Sans"/>
              <a:buNone/>
            </a:pPr>
            <a:r>
              <a:rPr lang="en-US" sz="3200"/>
              <a:t>VISUALIZING THE DATA</a:t>
            </a:r>
            <a:endParaRPr/>
          </a:p>
        </p:txBody>
      </p:sp>
      <p:sp>
        <p:nvSpPr>
          <p:cNvPr id="199" name="Google Shape;199;p25"/>
          <p:cNvSpPr txBox="1"/>
          <p:nvPr>
            <p:ph idx="1" type="body"/>
          </p:nvPr>
        </p:nvSpPr>
        <p:spPr>
          <a:xfrm>
            <a:off x="2695194" y="5688535"/>
            <a:ext cx="6801612" cy="53612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800"/>
              <a:buNone/>
            </a:pPr>
            <a:r>
              <a:rPr lang="en-US">
                <a:solidFill>
                  <a:srgbClr val="3F3F3F"/>
                </a:solidFill>
              </a:rPr>
              <a:t>Average Spending in Last 2 Years of life and Last 6 Months by State</a:t>
            </a:r>
            <a:endParaRPr/>
          </a:p>
        </p:txBody>
      </p:sp>
      <p:pic>
        <p:nvPicPr>
          <p:cNvPr id="200" name="Google Shape;200;p25"/>
          <p:cNvPicPr preferRelativeResize="0"/>
          <p:nvPr/>
        </p:nvPicPr>
        <p:blipFill rotWithShape="1">
          <a:blip r:embed="rId3">
            <a:alphaModFix/>
          </a:blip>
          <a:srcRect b="0" l="0" r="0" t="0"/>
          <a:stretch/>
        </p:blipFill>
        <p:spPr>
          <a:xfrm>
            <a:off x="1556004" y="873998"/>
            <a:ext cx="4297680" cy="2729026"/>
          </a:xfrm>
          <a:prstGeom prst="rect">
            <a:avLst/>
          </a:prstGeom>
          <a:noFill/>
          <a:ln>
            <a:noFill/>
          </a:ln>
        </p:spPr>
      </p:pic>
      <p:pic>
        <p:nvPicPr>
          <p:cNvPr id="201" name="Google Shape;201;p25"/>
          <p:cNvPicPr preferRelativeResize="0"/>
          <p:nvPr/>
        </p:nvPicPr>
        <p:blipFill rotWithShape="1">
          <a:blip r:embed="rId4">
            <a:alphaModFix/>
          </a:blip>
          <a:srcRect b="0" l="0" r="0" t="0"/>
          <a:stretch/>
        </p:blipFill>
        <p:spPr>
          <a:xfrm>
            <a:off x="6338316" y="873998"/>
            <a:ext cx="4297680" cy="2729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05" name="Shape 205"/>
        <p:cNvGrpSpPr/>
        <p:nvPr/>
      </p:nvGrpSpPr>
      <p:grpSpPr>
        <a:xfrm>
          <a:off x="0" y="0"/>
          <a:ext cx="0" cy="0"/>
          <a:chOff x="0" y="0"/>
          <a:chExt cx="0" cy="0"/>
        </a:xfrm>
      </p:grpSpPr>
      <p:sp>
        <p:nvSpPr>
          <p:cNvPr id="206" name="Google Shape;206;p26"/>
          <p:cNvSpPr txBox="1"/>
          <p:nvPr>
            <p:ph type="title"/>
          </p:nvPr>
        </p:nvSpPr>
        <p:spPr>
          <a:xfrm>
            <a:off x="8312677" y="964692"/>
            <a:ext cx="3066937"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OVER THE YEARS…</a:t>
            </a:r>
            <a:endParaRPr/>
          </a:p>
        </p:txBody>
      </p:sp>
      <p:sp>
        <p:nvSpPr>
          <p:cNvPr id="207" name="Google Shape;207;p26"/>
          <p:cNvSpPr/>
          <p:nvPr/>
        </p:nvSpPr>
        <p:spPr>
          <a:xfrm>
            <a:off x="814795" y="964692"/>
            <a:ext cx="6885432" cy="4936558"/>
          </a:xfrm>
          <a:prstGeom prst="rect">
            <a:avLst/>
          </a:prstGeom>
          <a:noFill/>
          <a:ln cap="sq"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08" name="Google Shape;208;p26"/>
          <p:cNvSpPr/>
          <p:nvPr/>
        </p:nvSpPr>
        <p:spPr>
          <a:xfrm>
            <a:off x="978415" y="1128683"/>
            <a:ext cx="6558192" cy="460857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209" name="Google Shape;209;p26"/>
          <p:cNvPicPr preferRelativeResize="0"/>
          <p:nvPr/>
        </p:nvPicPr>
        <p:blipFill rotWithShape="1">
          <a:blip r:embed="rId3">
            <a:alphaModFix/>
          </a:blip>
          <a:srcRect b="0" l="0" r="0" t="0"/>
          <a:stretch/>
        </p:blipFill>
        <p:spPr>
          <a:xfrm>
            <a:off x="1143979" y="1457824"/>
            <a:ext cx="6227064" cy="3950293"/>
          </a:xfrm>
          <a:prstGeom prst="rect">
            <a:avLst/>
          </a:prstGeom>
          <a:noFill/>
          <a:ln>
            <a:noFill/>
          </a:ln>
        </p:spPr>
      </p:pic>
      <p:sp>
        <p:nvSpPr>
          <p:cNvPr id="210" name="Google Shape;210;p26"/>
          <p:cNvSpPr txBox="1"/>
          <p:nvPr>
            <p:ph idx="1" type="body"/>
          </p:nvPr>
        </p:nvSpPr>
        <p:spPr>
          <a:xfrm>
            <a:off x="8311249" y="2638044"/>
            <a:ext cx="3063765" cy="3263206"/>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US"/>
              <a:t>It doesn’t seem to change much :) (nothing drastic sticks out) </a:t>
            </a:r>
            <a:endParaRPr/>
          </a:p>
          <a:p>
            <a:pPr indent="-228600" lvl="0" marL="228600" rtl="0" algn="l">
              <a:lnSpc>
                <a:spcPct val="100000"/>
              </a:lnSpc>
              <a:spcBef>
                <a:spcPts val="1000"/>
              </a:spcBef>
              <a:spcAft>
                <a:spcPts val="0"/>
              </a:spcAft>
              <a:buSzPts val="1800"/>
              <a:buChar char="•"/>
            </a:pPr>
            <a:r>
              <a:rPr lang="en-US"/>
              <a:t>This is spending in the last 2 years of a patient’s life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14" name="Shape 214"/>
        <p:cNvGrpSpPr/>
        <p:nvPr/>
      </p:nvGrpSpPr>
      <p:grpSpPr>
        <a:xfrm>
          <a:off x="0" y="0"/>
          <a:ext cx="0" cy="0"/>
          <a:chOff x="0" y="0"/>
          <a:chExt cx="0" cy="0"/>
        </a:xfrm>
      </p:grpSpPr>
      <p:sp>
        <p:nvSpPr>
          <p:cNvPr id="215" name="Google Shape;215;p27"/>
          <p:cNvSpPr txBox="1"/>
          <p:nvPr>
            <p:ph type="title"/>
          </p:nvPr>
        </p:nvSpPr>
        <p:spPr>
          <a:xfrm>
            <a:off x="8312677" y="964692"/>
            <a:ext cx="3066937"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sz="2200"/>
              <a:t>OVER THE YEARS… SLOWER</a:t>
            </a:r>
            <a:endParaRPr/>
          </a:p>
        </p:txBody>
      </p:sp>
      <p:sp>
        <p:nvSpPr>
          <p:cNvPr id="216" name="Google Shape;216;p27"/>
          <p:cNvSpPr/>
          <p:nvPr/>
        </p:nvSpPr>
        <p:spPr>
          <a:xfrm>
            <a:off x="814795" y="964692"/>
            <a:ext cx="6885432" cy="4936558"/>
          </a:xfrm>
          <a:prstGeom prst="rect">
            <a:avLst/>
          </a:prstGeom>
          <a:noFill/>
          <a:ln cap="sq"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7" name="Google Shape;217;p27"/>
          <p:cNvSpPr/>
          <p:nvPr/>
        </p:nvSpPr>
        <p:spPr>
          <a:xfrm>
            <a:off x="978415" y="1128683"/>
            <a:ext cx="6558192" cy="460857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218" name="Google Shape;218;p27"/>
          <p:cNvPicPr preferRelativeResize="0"/>
          <p:nvPr/>
        </p:nvPicPr>
        <p:blipFill rotWithShape="1">
          <a:blip r:embed="rId3">
            <a:alphaModFix/>
          </a:blip>
          <a:srcRect b="0" l="0" r="0" t="0"/>
          <a:stretch/>
        </p:blipFill>
        <p:spPr>
          <a:xfrm>
            <a:off x="1143979" y="1457824"/>
            <a:ext cx="6227064" cy="3950293"/>
          </a:xfrm>
          <a:prstGeom prst="rect">
            <a:avLst/>
          </a:prstGeom>
          <a:noFill/>
          <a:ln>
            <a:noFill/>
          </a:ln>
        </p:spPr>
      </p:pic>
      <p:sp>
        <p:nvSpPr>
          <p:cNvPr id="219" name="Google Shape;219;p27"/>
          <p:cNvSpPr txBox="1"/>
          <p:nvPr>
            <p:ph idx="1" type="body"/>
          </p:nvPr>
        </p:nvSpPr>
        <p:spPr>
          <a:xfrm>
            <a:off x="8311249" y="2638044"/>
            <a:ext cx="3063765" cy="3263206"/>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US"/>
              <a:t>Same GIF as before but slower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p28"/>
          <p:cNvSpPr/>
          <p:nvPr/>
        </p:nvSpPr>
        <p:spPr>
          <a:xfrm>
            <a:off x="1"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25" name="Google Shape;225;p28"/>
          <p:cNvSpPr/>
          <p:nvPr/>
        </p:nvSpPr>
        <p:spPr>
          <a:xfrm>
            <a:off x="0" y="0"/>
            <a:ext cx="465429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26" name="Google Shape;226;p28"/>
          <p:cNvSpPr txBox="1"/>
          <p:nvPr>
            <p:ph type="title"/>
          </p:nvPr>
        </p:nvSpPr>
        <p:spPr>
          <a:xfrm>
            <a:off x="643468" y="820010"/>
            <a:ext cx="3415288" cy="3212654"/>
          </a:xfrm>
          <a:prstGeom prst="rect">
            <a:avLst/>
          </a:prstGeom>
          <a:noFill/>
          <a:ln cap="flat" cmpd="sng" w="9525">
            <a:solidFill>
              <a:schemeClr val="lt1"/>
            </a:solidFill>
            <a:prstDash val="solid"/>
            <a:round/>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chemeClr val="lt1"/>
              </a:buClr>
              <a:buSzPts val="3500"/>
              <a:buFont typeface="Gill Sans"/>
              <a:buNone/>
            </a:pPr>
            <a:r>
              <a:rPr lang="en-US" sz="3500">
                <a:solidFill>
                  <a:schemeClr val="lt1"/>
                </a:solidFill>
              </a:rPr>
              <a:t>AMBULANCE SPENDING</a:t>
            </a:r>
            <a:endParaRPr/>
          </a:p>
        </p:txBody>
      </p:sp>
      <p:sp>
        <p:nvSpPr>
          <p:cNvPr id="227" name="Google Shape;227;p28"/>
          <p:cNvSpPr txBox="1"/>
          <p:nvPr>
            <p:ph idx="1" type="body"/>
          </p:nvPr>
        </p:nvSpPr>
        <p:spPr>
          <a:xfrm>
            <a:off x="699777" y="4352544"/>
            <a:ext cx="3415288" cy="123989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None/>
            </a:pPr>
            <a:r>
              <a:rPr lang="en-US" sz="2200">
                <a:solidFill>
                  <a:schemeClr val="lt1"/>
                </a:solidFill>
                <a:latin typeface="Gill Sans"/>
                <a:ea typeface="Gill Sans"/>
                <a:cs typeface="Gill Sans"/>
                <a:sym typeface="Gill Sans"/>
              </a:rPr>
              <a:t>Average ambulance spending (across all years from 2008-2019)</a:t>
            </a:r>
            <a:endParaRPr sz="2000"/>
          </a:p>
        </p:txBody>
      </p:sp>
      <p:pic>
        <p:nvPicPr>
          <p:cNvPr id="228" name="Google Shape;228;p28"/>
          <p:cNvPicPr preferRelativeResize="0"/>
          <p:nvPr/>
        </p:nvPicPr>
        <p:blipFill rotWithShape="1">
          <a:blip r:embed="rId3">
            <a:alphaModFix/>
          </a:blip>
          <a:srcRect b="0" l="0" r="0" t="0"/>
          <a:stretch/>
        </p:blipFill>
        <p:spPr>
          <a:xfrm>
            <a:off x="5297763" y="1363948"/>
            <a:ext cx="6250769" cy="39692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32" name="Shape 232"/>
        <p:cNvGrpSpPr/>
        <p:nvPr/>
      </p:nvGrpSpPr>
      <p:grpSpPr>
        <a:xfrm>
          <a:off x="0" y="0"/>
          <a:ext cx="0" cy="0"/>
          <a:chOff x="0" y="0"/>
          <a:chExt cx="0" cy="0"/>
        </a:xfrm>
      </p:grpSpPr>
      <p:sp>
        <p:nvSpPr>
          <p:cNvPr id="233" name="Google Shape;233;p29"/>
          <p:cNvSpPr/>
          <p:nvPr/>
        </p:nvSpPr>
        <p:spPr>
          <a:xfrm>
            <a:off x="0" y="-2"/>
            <a:ext cx="12192000" cy="4918511"/>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4" name="Google Shape;234;p29"/>
          <p:cNvSpPr txBox="1"/>
          <p:nvPr>
            <p:ph type="title"/>
          </p:nvPr>
        </p:nvSpPr>
        <p:spPr>
          <a:xfrm>
            <a:off x="1600200" y="4269282"/>
            <a:ext cx="8991600" cy="1264762"/>
          </a:xfrm>
          <a:prstGeom prst="rect">
            <a:avLst/>
          </a:prstGeom>
          <a:solidFill>
            <a:srgbClr val="FFFFFF"/>
          </a:solidFill>
          <a:ln cap="sq" cmpd="sng" w="31750">
            <a:solidFill>
              <a:srgbClr val="404040"/>
            </a:solidFill>
            <a:prstDash val="solid"/>
            <a:miter lim="800000"/>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3200"/>
              <a:buFont typeface="Gill Sans"/>
              <a:buNone/>
            </a:pPr>
            <a:r>
              <a:rPr lang="en-US" sz="3200"/>
              <a:t>SPENDING CATEGORIES</a:t>
            </a:r>
            <a:endParaRPr/>
          </a:p>
        </p:txBody>
      </p:sp>
      <p:sp>
        <p:nvSpPr>
          <p:cNvPr id="235" name="Google Shape;235;p29"/>
          <p:cNvSpPr txBox="1"/>
          <p:nvPr>
            <p:ph idx="1" type="body"/>
          </p:nvPr>
        </p:nvSpPr>
        <p:spPr>
          <a:xfrm>
            <a:off x="2695194" y="5688535"/>
            <a:ext cx="6801612" cy="53612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800"/>
              <a:buNone/>
            </a:pPr>
            <a:r>
              <a:rPr lang="en-US">
                <a:solidFill>
                  <a:srgbClr val="3F3F3F"/>
                </a:solidFill>
              </a:rPr>
              <a:t>Average spending by different categories across all states</a:t>
            </a:r>
            <a:endParaRPr/>
          </a:p>
        </p:txBody>
      </p:sp>
      <p:pic>
        <p:nvPicPr>
          <p:cNvPr id="236" name="Google Shape;236;p29"/>
          <p:cNvPicPr preferRelativeResize="0"/>
          <p:nvPr/>
        </p:nvPicPr>
        <p:blipFill rotWithShape="1">
          <a:blip r:embed="rId3">
            <a:alphaModFix/>
          </a:blip>
          <a:srcRect b="0" l="0" r="0" t="0"/>
          <a:stretch/>
        </p:blipFill>
        <p:spPr>
          <a:xfrm>
            <a:off x="7023215" y="263115"/>
            <a:ext cx="2276104" cy="3488283"/>
          </a:xfrm>
          <a:prstGeom prst="rect">
            <a:avLst/>
          </a:prstGeom>
          <a:noFill/>
          <a:ln>
            <a:noFill/>
          </a:ln>
        </p:spPr>
      </p:pic>
      <p:pic>
        <p:nvPicPr>
          <p:cNvPr id="237" name="Google Shape;237;p29"/>
          <p:cNvPicPr preferRelativeResize="0"/>
          <p:nvPr/>
        </p:nvPicPr>
        <p:blipFill rotWithShape="1">
          <a:blip r:embed="rId4">
            <a:alphaModFix/>
          </a:blip>
          <a:srcRect b="0" l="0" r="0" t="0"/>
          <a:stretch/>
        </p:blipFill>
        <p:spPr>
          <a:xfrm>
            <a:off x="2242061" y="261236"/>
            <a:ext cx="2539093" cy="3490162"/>
          </a:xfrm>
          <a:prstGeom prst="rect">
            <a:avLst/>
          </a:prstGeom>
          <a:noFill/>
          <a:ln>
            <a:noFill/>
          </a:ln>
        </p:spPr>
      </p:pic>
      <p:sp>
        <p:nvSpPr>
          <p:cNvPr id="238" name="Google Shape;238;p29"/>
          <p:cNvSpPr txBox="1"/>
          <p:nvPr/>
        </p:nvSpPr>
        <p:spPr>
          <a:xfrm>
            <a:off x="2399774" y="3749519"/>
            <a:ext cx="18705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Last 2 years of life</a:t>
            </a:r>
            <a:endParaRPr/>
          </a:p>
        </p:txBody>
      </p:sp>
      <p:sp>
        <p:nvSpPr>
          <p:cNvPr id="239" name="Google Shape;239;p29"/>
          <p:cNvSpPr txBox="1"/>
          <p:nvPr/>
        </p:nvSpPr>
        <p:spPr>
          <a:xfrm>
            <a:off x="7223280" y="3751398"/>
            <a:ext cx="20867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Last 6 months of life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0"/>
          <p:cNvSpPr/>
          <p:nvPr/>
        </p:nvSpPr>
        <p:spPr>
          <a:xfrm>
            <a:off x="0"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45" name="Google Shape;245;p30"/>
          <p:cNvSpPr/>
          <p:nvPr/>
        </p:nvSpPr>
        <p:spPr>
          <a:xfrm>
            <a:off x="1" y="1"/>
            <a:ext cx="4654296"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46" name="Google Shape;246;p30"/>
          <p:cNvSpPr txBox="1"/>
          <p:nvPr>
            <p:ph type="title"/>
          </p:nvPr>
        </p:nvSpPr>
        <p:spPr>
          <a:xfrm>
            <a:off x="804672" y="2404872"/>
            <a:ext cx="3044950" cy="1627792"/>
          </a:xfrm>
          <a:prstGeom prst="rect">
            <a:avLst/>
          </a:prstGeom>
          <a:solidFill>
            <a:srgbClr val="FFFFFF"/>
          </a:solidFill>
          <a:ln cap="sq" cmpd="sng" w="31750">
            <a:solidFill>
              <a:srgbClr val="404040"/>
            </a:solidFill>
            <a:prstDash val="solid"/>
            <a:miter lim="800000"/>
            <a:headEnd len="sm" w="sm" type="none"/>
            <a:tailEnd len="sm" w="sm" type="none"/>
          </a:ln>
        </p:spPr>
        <p:txBody>
          <a:bodyPr anchorCtr="1" anchor="ctr" bIns="182875" lIns="274300" spcFirstLastPara="1" rIns="274300" wrap="square" tIns="182875">
            <a:normAutofit fontScale="90000"/>
          </a:bodyPr>
          <a:lstStyle/>
          <a:p>
            <a:pPr indent="0" lvl="0" marL="0" rtl="0" algn="ctr">
              <a:lnSpc>
                <a:spcPct val="90000"/>
              </a:lnSpc>
              <a:spcBef>
                <a:spcPts val="0"/>
              </a:spcBef>
              <a:spcAft>
                <a:spcPts val="0"/>
              </a:spcAft>
              <a:buClr>
                <a:srgbClr val="262626"/>
              </a:buClr>
              <a:buSzPct val="100000"/>
              <a:buFont typeface="Gill Sans"/>
              <a:buNone/>
            </a:pPr>
            <a:r>
              <a:rPr lang="en-US"/>
              <a:t>HOME HEALTH VISITS TO MEDICARE SPENDING</a:t>
            </a:r>
            <a:endParaRPr/>
          </a:p>
        </p:txBody>
      </p:sp>
      <p:pic>
        <p:nvPicPr>
          <p:cNvPr id="247" name="Google Shape;247;p30"/>
          <p:cNvPicPr preferRelativeResize="0"/>
          <p:nvPr>
            <p:ph idx="1" type="body"/>
          </p:nvPr>
        </p:nvPicPr>
        <p:blipFill rotWithShape="1">
          <a:blip r:embed="rId3">
            <a:alphaModFix/>
          </a:blip>
          <a:srcRect b="0" l="0" r="0" t="0"/>
          <a:stretch/>
        </p:blipFill>
        <p:spPr>
          <a:xfrm>
            <a:off x="5821929" y="640080"/>
            <a:ext cx="5202438" cy="52631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51" name="Shape 251"/>
        <p:cNvGrpSpPr/>
        <p:nvPr/>
      </p:nvGrpSpPr>
      <p:grpSpPr>
        <a:xfrm>
          <a:off x="0" y="0"/>
          <a:ext cx="0" cy="0"/>
          <a:chOff x="0" y="0"/>
          <a:chExt cx="0" cy="0"/>
        </a:xfrm>
      </p:grpSpPr>
      <p:sp>
        <p:nvSpPr>
          <p:cNvPr id="252" name="Google Shape;252;p3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REGRESSION</a:t>
            </a:r>
            <a:endParaRPr/>
          </a:p>
        </p:txBody>
      </p:sp>
      <p:grpSp>
        <p:nvGrpSpPr>
          <p:cNvPr id="253" name="Google Shape;253;p31"/>
          <p:cNvGrpSpPr/>
          <p:nvPr/>
        </p:nvGrpSpPr>
        <p:grpSpPr>
          <a:xfrm>
            <a:off x="965201" y="2699012"/>
            <a:ext cx="10261599" cy="2980800"/>
            <a:chOff x="0" y="60587"/>
            <a:chExt cx="10261599" cy="2980800"/>
          </a:xfrm>
        </p:grpSpPr>
        <p:sp>
          <p:nvSpPr>
            <p:cNvPr id="254" name="Google Shape;254;p31"/>
            <p:cNvSpPr/>
            <p:nvPr/>
          </p:nvSpPr>
          <p:spPr>
            <a:xfrm>
              <a:off x="0" y="60587"/>
              <a:ext cx="10261599" cy="374400"/>
            </a:xfrm>
            <a:prstGeom prst="roundRect">
              <a:avLst>
                <a:gd fmla="val 16667" name="adj"/>
              </a:avLst>
            </a:prstGeom>
            <a:solidFill>
              <a:srgbClr val="495356"/>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txBox="1"/>
            <p:nvPr/>
          </p:nvSpPr>
          <p:spPr>
            <a:xfrm>
              <a:off x="18277" y="78864"/>
              <a:ext cx="10225045" cy="337846"/>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Gill Sans"/>
                <a:buNone/>
              </a:pPr>
              <a:r>
                <a:rPr lang="en-US" sz="1600">
                  <a:solidFill>
                    <a:schemeClr val="lt1"/>
                  </a:solidFill>
                  <a:latin typeface="Gill Sans"/>
                  <a:ea typeface="Gill Sans"/>
                  <a:cs typeface="Gill Sans"/>
                  <a:sym typeface="Gill Sans"/>
                </a:rPr>
                <a:t>Model: Linear Mixed Model</a:t>
              </a:r>
              <a:endParaRPr/>
            </a:p>
          </p:txBody>
        </p:sp>
        <p:sp>
          <p:nvSpPr>
            <p:cNvPr id="256" name="Google Shape;256;p31"/>
            <p:cNvSpPr/>
            <p:nvPr/>
          </p:nvSpPr>
          <p:spPr>
            <a:xfrm>
              <a:off x="0" y="481067"/>
              <a:ext cx="10261599" cy="374400"/>
            </a:xfrm>
            <a:prstGeom prst="roundRect">
              <a:avLst>
                <a:gd fmla="val 16667" name="adj"/>
              </a:avLst>
            </a:prstGeom>
            <a:solidFill>
              <a:srgbClr val="495356"/>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txBox="1"/>
            <p:nvPr/>
          </p:nvSpPr>
          <p:spPr>
            <a:xfrm>
              <a:off x="18277" y="499344"/>
              <a:ext cx="10225045" cy="337846"/>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Gill Sans"/>
                <a:buNone/>
              </a:pPr>
              <a:r>
                <a:rPr lang="en-US" sz="1600">
                  <a:solidFill>
                    <a:schemeClr val="lt1"/>
                  </a:solidFill>
                  <a:latin typeface="Gill Sans"/>
                  <a:ea typeface="Gill Sans"/>
                  <a:cs typeface="Gill Sans"/>
                  <a:sym typeface="Gill Sans"/>
                </a:rPr>
                <a:t>Outcome: Part B Spending per Decedent during the Last Six Months of Life</a:t>
              </a:r>
              <a:endParaRPr/>
            </a:p>
          </p:txBody>
        </p:sp>
        <p:sp>
          <p:nvSpPr>
            <p:cNvPr id="258" name="Google Shape;258;p31"/>
            <p:cNvSpPr/>
            <p:nvPr/>
          </p:nvSpPr>
          <p:spPr>
            <a:xfrm>
              <a:off x="0" y="901547"/>
              <a:ext cx="10261599" cy="374400"/>
            </a:xfrm>
            <a:prstGeom prst="roundRect">
              <a:avLst>
                <a:gd fmla="val 16667" name="adj"/>
              </a:avLst>
            </a:prstGeom>
            <a:solidFill>
              <a:srgbClr val="495356"/>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nvSpPr>
          <p:spPr>
            <a:xfrm>
              <a:off x="18277" y="919824"/>
              <a:ext cx="10225045" cy="337846"/>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Gill Sans"/>
                <a:buNone/>
              </a:pPr>
              <a:r>
                <a:rPr lang="en-US" sz="1600">
                  <a:solidFill>
                    <a:schemeClr val="lt1"/>
                  </a:solidFill>
                  <a:latin typeface="Gill Sans"/>
                  <a:ea typeface="Gill Sans"/>
                  <a:cs typeface="Gill Sans"/>
                  <a:sym typeface="Gill Sans"/>
                </a:rPr>
                <a:t>Covariates:</a:t>
              </a:r>
              <a:endParaRPr/>
            </a:p>
          </p:txBody>
        </p:sp>
        <p:sp>
          <p:nvSpPr>
            <p:cNvPr id="260" name="Google Shape;260;p31"/>
            <p:cNvSpPr/>
            <p:nvPr/>
          </p:nvSpPr>
          <p:spPr>
            <a:xfrm>
              <a:off x="0" y="1275947"/>
              <a:ext cx="10261599" cy="13910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txBox="1"/>
            <p:nvPr/>
          </p:nvSpPr>
          <p:spPr>
            <a:xfrm>
              <a:off x="0" y="1275947"/>
              <a:ext cx="10261599" cy="1391040"/>
            </a:xfrm>
            <a:prstGeom prst="rect">
              <a:avLst/>
            </a:prstGeom>
            <a:noFill/>
            <a:ln>
              <a:noFill/>
            </a:ln>
          </p:spPr>
          <p:txBody>
            <a:bodyPr anchorCtr="0" anchor="t" bIns="20300" lIns="325800" spcFirstLastPara="1" rIns="113775" wrap="square" tIns="20300">
              <a:noAutofit/>
            </a:bodyPr>
            <a:lstStyle/>
            <a:p>
              <a:pPr indent="-114300" lvl="1" marL="114300" marR="0" rtl="0" algn="l">
                <a:lnSpc>
                  <a:spcPct val="90000"/>
                </a:lnSpc>
                <a:spcBef>
                  <a:spcPts val="0"/>
                </a:spcBef>
                <a:spcAft>
                  <a:spcPts val="0"/>
                </a:spcAft>
                <a:buClr>
                  <a:schemeClr val="dk1"/>
                </a:buClr>
                <a:buSzPts val="1200"/>
                <a:buFont typeface="Gill Sans"/>
                <a:buChar char="•"/>
              </a:pPr>
              <a:r>
                <a:rPr b="0" i="0" lang="en-US" sz="1200" u="none" cap="none" strike="noStrike">
                  <a:solidFill>
                    <a:schemeClr val="dk1"/>
                  </a:solidFill>
                  <a:latin typeface="Gill Sans"/>
                  <a:ea typeface="Gill Sans"/>
                  <a:cs typeface="Gill Sans"/>
                  <a:sym typeface="Gill Sans"/>
                </a:rPr>
                <a:t>ICU Days per Decedent During the Hospitalization In Which Death Occurred</a:t>
              </a:r>
              <a:endParaRPr/>
            </a:p>
            <a:p>
              <a:pPr indent="-114300" lvl="1" marL="114300" marR="0" rtl="0" algn="l">
                <a:lnSpc>
                  <a:spcPct val="90000"/>
                </a:lnSpc>
                <a:spcBef>
                  <a:spcPts val="240"/>
                </a:spcBef>
                <a:spcAft>
                  <a:spcPts val="0"/>
                </a:spcAft>
                <a:buClr>
                  <a:schemeClr val="dk1"/>
                </a:buClr>
                <a:buSzPts val="1200"/>
                <a:buFont typeface="Gill Sans"/>
                <a:buChar char="•"/>
              </a:pPr>
              <a:r>
                <a:rPr b="0" i="0" lang="en-US" sz="1200" u="none" cap="none" strike="noStrike">
                  <a:solidFill>
                    <a:schemeClr val="dk1"/>
                  </a:solidFill>
                  <a:latin typeface="Gill Sans"/>
                  <a:ea typeface="Gill Sans"/>
                  <a:cs typeface="Gill Sans"/>
                  <a:sym typeface="Gill Sans"/>
                </a:rPr>
                <a:t>Physician Visits per Decedent during the Last Six Months of Life</a:t>
              </a:r>
              <a:endParaRPr/>
            </a:p>
            <a:p>
              <a:pPr indent="-114300" lvl="1" marL="114300" marR="0" rtl="0" algn="l">
                <a:lnSpc>
                  <a:spcPct val="90000"/>
                </a:lnSpc>
                <a:spcBef>
                  <a:spcPts val="240"/>
                </a:spcBef>
                <a:spcAft>
                  <a:spcPts val="0"/>
                </a:spcAft>
                <a:buClr>
                  <a:schemeClr val="dk1"/>
                </a:buClr>
                <a:buSzPts val="1200"/>
                <a:buFont typeface="Gill Sans"/>
                <a:buChar char="•"/>
              </a:pPr>
              <a:r>
                <a:rPr b="0" i="0" lang="en-US" sz="1200" u="none" cap="none" strike="noStrike">
                  <a:solidFill>
                    <a:schemeClr val="dk1"/>
                  </a:solidFill>
                  <a:latin typeface="Gill Sans"/>
                  <a:ea typeface="Gill Sans"/>
                  <a:cs typeface="Gill Sans"/>
                  <a:sym typeface="Gill Sans"/>
                </a:rPr>
                <a:t>Number of Different Physicians Seen per Decedent during the Last Six Months of Life</a:t>
              </a:r>
              <a:endParaRPr/>
            </a:p>
            <a:p>
              <a:pPr indent="-114300" lvl="1" marL="114300" marR="0" rtl="0" algn="l">
                <a:lnSpc>
                  <a:spcPct val="90000"/>
                </a:lnSpc>
                <a:spcBef>
                  <a:spcPts val="240"/>
                </a:spcBef>
                <a:spcAft>
                  <a:spcPts val="0"/>
                </a:spcAft>
                <a:buClr>
                  <a:schemeClr val="dk1"/>
                </a:buClr>
                <a:buSzPts val="1200"/>
                <a:buFont typeface="Gill Sans"/>
                <a:buChar char="•"/>
              </a:pPr>
              <a:r>
                <a:rPr b="0" i="0" lang="en-US" sz="1200" u="none" cap="none" strike="noStrike">
                  <a:solidFill>
                    <a:schemeClr val="dk1"/>
                  </a:solidFill>
                  <a:latin typeface="Gill Sans"/>
                  <a:ea typeface="Gill Sans"/>
                  <a:cs typeface="Gill Sans"/>
                  <a:sym typeface="Gill Sans"/>
                </a:rPr>
                <a:t>High-Intensity ICU Bed Inputs per 1,000 Decedents during the Last Six Months of Life</a:t>
              </a:r>
              <a:endParaRPr/>
            </a:p>
            <a:p>
              <a:pPr indent="-114300" lvl="1" marL="114300" marR="0" rtl="0" algn="l">
                <a:lnSpc>
                  <a:spcPct val="90000"/>
                </a:lnSpc>
                <a:spcBef>
                  <a:spcPts val="240"/>
                </a:spcBef>
                <a:spcAft>
                  <a:spcPts val="0"/>
                </a:spcAft>
                <a:buClr>
                  <a:schemeClr val="dk1"/>
                </a:buClr>
                <a:buSzPts val="1200"/>
                <a:buFont typeface="Gill Sans"/>
                <a:buChar char="•"/>
              </a:pPr>
              <a:r>
                <a:rPr b="0" i="0" lang="en-US" sz="1200" u="none" cap="none" strike="noStrike">
                  <a:solidFill>
                    <a:schemeClr val="dk1"/>
                  </a:solidFill>
                  <a:latin typeface="Gill Sans"/>
                  <a:ea typeface="Gill Sans"/>
                  <a:cs typeface="Gill Sans"/>
                  <a:sym typeface="Gill Sans"/>
                </a:rPr>
                <a:t>Home Health Agency Visits per Decedent during the Last Six Months of Life</a:t>
              </a:r>
              <a:endParaRPr/>
            </a:p>
            <a:p>
              <a:pPr indent="-114300" lvl="1" marL="114300" marR="0" rtl="0" algn="l">
                <a:lnSpc>
                  <a:spcPct val="90000"/>
                </a:lnSpc>
                <a:spcBef>
                  <a:spcPts val="240"/>
                </a:spcBef>
                <a:spcAft>
                  <a:spcPts val="0"/>
                </a:spcAft>
                <a:buClr>
                  <a:schemeClr val="dk1"/>
                </a:buClr>
                <a:buSzPts val="1200"/>
                <a:buFont typeface="Gill Sans"/>
                <a:buChar char="•"/>
              </a:pPr>
              <a:r>
                <a:rPr b="0" i="0" lang="en-US" sz="1200" u="none" cap="none" strike="noStrike">
                  <a:solidFill>
                    <a:schemeClr val="dk1"/>
                  </a:solidFill>
                  <a:latin typeface="Gill Sans"/>
                  <a:ea typeface="Gill Sans"/>
                  <a:cs typeface="Gill Sans"/>
                  <a:sym typeface="Gill Sans"/>
                </a:rPr>
                <a:t>Percent of Decedents Enrolled In Hospice during the Last Six Months of Life</a:t>
              </a:r>
              <a:endParaRPr/>
            </a:p>
            <a:p>
              <a:pPr indent="-114300" lvl="1" marL="114300" marR="0" rtl="0" algn="l">
                <a:lnSpc>
                  <a:spcPct val="90000"/>
                </a:lnSpc>
                <a:spcBef>
                  <a:spcPts val="240"/>
                </a:spcBef>
                <a:spcAft>
                  <a:spcPts val="0"/>
                </a:spcAft>
                <a:buClr>
                  <a:schemeClr val="dk1"/>
                </a:buClr>
                <a:buSzPts val="1200"/>
                <a:buFont typeface="Gill Sans"/>
                <a:buChar char="•"/>
              </a:pPr>
              <a:r>
                <a:rPr b="0" i="0" lang="en-US" sz="1200" u="none" cap="none" strike="noStrike">
                  <a:solidFill>
                    <a:schemeClr val="dk1"/>
                  </a:solidFill>
                  <a:latin typeface="Gill Sans"/>
                  <a:ea typeface="Gill Sans"/>
                  <a:cs typeface="Gill Sans"/>
                  <a:sym typeface="Gill Sans"/>
                </a:rPr>
                <a:t>State</a:t>
              </a:r>
              <a:endParaRPr/>
            </a:p>
          </p:txBody>
        </p:sp>
        <p:sp>
          <p:nvSpPr>
            <p:cNvPr id="262" name="Google Shape;262;p31"/>
            <p:cNvSpPr/>
            <p:nvPr/>
          </p:nvSpPr>
          <p:spPr>
            <a:xfrm>
              <a:off x="0" y="2666987"/>
              <a:ext cx="10261599" cy="374400"/>
            </a:xfrm>
            <a:prstGeom prst="roundRect">
              <a:avLst>
                <a:gd fmla="val 16667" name="adj"/>
              </a:avLst>
            </a:prstGeom>
            <a:solidFill>
              <a:srgbClr val="495356"/>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txBox="1"/>
            <p:nvPr/>
          </p:nvSpPr>
          <p:spPr>
            <a:xfrm>
              <a:off x="18277" y="2685264"/>
              <a:ext cx="10225045" cy="337846"/>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Gill Sans"/>
                <a:buNone/>
              </a:pPr>
              <a:r>
                <a:rPr lang="en-US" sz="1600">
                  <a:solidFill>
                    <a:schemeClr val="lt1"/>
                  </a:solidFill>
                  <a:latin typeface="Gill Sans"/>
                  <a:ea typeface="Gill Sans"/>
                  <a:cs typeface="Gill Sans"/>
                  <a:sym typeface="Gill Sans"/>
                </a:rPr>
                <a:t>Random Effects:  Years</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67" name="Shape 267"/>
        <p:cNvGrpSpPr/>
        <p:nvPr/>
      </p:nvGrpSpPr>
      <p:grpSpPr>
        <a:xfrm>
          <a:off x="0" y="0"/>
          <a:ext cx="0" cy="0"/>
          <a:chOff x="0" y="0"/>
          <a:chExt cx="0" cy="0"/>
        </a:xfrm>
      </p:grpSpPr>
      <p:sp>
        <p:nvSpPr>
          <p:cNvPr id="268" name="Google Shape;268;p32"/>
          <p:cNvSpPr/>
          <p:nvPr/>
        </p:nvSpPr>
        <p:spPr>
          <a:xfrm>
            <a:off x="960120" y="1559052"/>
            <a:ext cx="10271760" cy="4347972"/>
          </a:xfrm>
          <a:prstGeom prst="rect">
            <a:avLst/>
          </a:prstGeom>
          <a:solidFill>
            <a:srgbClr val="FFFFFF"/>
          </a:solidFill>
          <a:ln cap="flat" cmpd="sng" w="3175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69" name="Google Shape;269;p32"/>
          <p:cNvSpPr txBox="1"/>
          <p:nvPr>
            <p:ph type="title"/>
          </p:nvPr>
        </p:nvSpPr>
        <p:spPr>
          <a:xfrm>
            <a:off x="2231136" y="964692"/>
            <a:ext cx="7729728" cy="1188720"/>
          </a:xfrm>
          <a:prstGeom prst="rect">
            <a:avLst/>
          </a:prstGeom>
          <a:solidFill>
            <a:srgbClr val="FFFFFF"/>
          </a:solidFill>
          <a:ln cap="flat" cmpd="sng" w="9525">
            <a:solidFill>
              <a:srgbClr val="404040"/>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REGRESSION RESULTS</a:t>
            </a:r>
            <a:endParaRPr/>
          </a:p>
        </p:txBody>
      </p:sp>
      <p:pic>
        <p:nvPicPr>
          <p:cNvPr id="270" name="Google Shape;270;p32"/>
          <p:cNvPicPr preferRelativeResize="0"/>
          <p:nvPr>
            <p:ph idx="1" type="body"/>
          </p:nvPr>
        </p:nvPicPr>
        <p:blipFill rotWithShape="1">
          <a:blip r:embed="rId3">
            <a:alphaModFix/>
          </a:blip>
          <a:srcRect b="0" l="0" r="0" t="0"/>
          <a:stretch/>
        </p:blipFill>
        <p:spPr>
          <a:xfrm>
            <a:off x="2087246" y="2482596"/>
            <a:ext cx="8029181" cy="29306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74" name="Shape 274"/>
        <p:cNvGrpSpPr/>
        <p:nvPr/>
      </p:nvGrpSpPr>
      <p:grpSpPr>
        <a:xfrm>
          <a:off x="0" y="0"/>
          <a:ext cx="0" cy="0"/>
          <a:chOff x="0" y="0"/>
          <a:chExt cx="0" cy="0"/>
        </a:xfrm>
      </p:grpSpPr>
      <p:sp>
        <p:nvSpPr>
          <p:cNvPr id="275" name="Google Shape;275;p33"/>
          <p:cNvSpPr/>
          <p:nvPr/>
        </p:nvSpPr>
        <p:spPr>
          <a:xfrm>
            <a:off x="1" y="0"/>
            <a:ext cx="12191999"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6" name="Google Shape;276;p33"/>
          <p:cNvSpPr/>
          <p:nvPr/>
        </p:nvSpPr>
        <p:spPr>
          <a:xfrm>
            <a:off x="7537704" y="0"/>
            <a:ext cx="465429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7" name="Google Shape;277;p33"/>
          <p:cNvSpPr txBox="1"/>
          <p:nvPr>
            <p:ph type="title"/>
          </p:nvPr>
        </p:nvSpPr>
        <p:spPr>
          <a:xfrm>
            <a:off x="8184559" y="643467"/>
            <a:ext cx="3363974" cy="1728044"/>
          </a:xfrm>
          <a:prstGeom prst="rect">
            <a:avLst/>
          </a:prstGeom>
          <a:noFill/>
          <a:ln cap="flat" cmpd="sng" w="9525">
            <a:solidFill>
              <a:schemeClr val="lt1"/>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400"/>
              <a:buFont typeface="Gill Sans"/>
              <a:buNone/>
            </a:pPr>
            <a:r>
              <a:rPr lang="en-US" sz="2400">
                <a:solidFill>
                  <a:schemeClr val="lt1"/>
                </a:solidFill>
              </a:rPr>
              <a:t>IN RUNNING 3 DIFFERENT REGRESSION MODELS…</a:t>
            </a:r>
            <a:endParaRPr/>
          </a:p>
        </p:txBody>
      </p:sp>
      <p:pic>
        <p:nvPicPr>
          <p:cNvPr id="278" name="Google Shape;278;p33"/>
          <p:cNvPicPr preferRelativeResize="0"/>
          <p:nvPr/>
        </p:nvPicPr>
        <p:blipFill rotWithShape="1">
          <a:blip r:embed="rId3">
            <a:alphaModFix/>
          </a:blip>
          <a:srcRect b="0" l="0" r="0" t="0"/>
          <a:stretch/>
        </p:blipFill>
        <p:spPr>
          <a:xfrm>
            <a:off x="1557434" y="643467"/>
            <a:ext cx="4422837" cy="5410199"/>
          </a:xfrm>
          <a:prstGeom prst="rect">
            <a:avLst/>
          </a:prstGeom>
          <a:noFill/>
          <a:ln>
            <a:noFill/>
          </a:ln>
        </p:spPr>
      </p:pic>
      <p:sp>
        <p:nvSpPr>
          <p:cNvPr id="279" name="Google Shape;279;p33"/>
          <p:cNvSpPr txBox="1"/>
          <p:nvPr>
            <p:ph idx="1" type="body"/>
          </p:nvPr>
        </p:nvSpPr>
        <p:spPr>
          <a:xfrm>
            <a:off x="7924800" y="2638044"/>
            <a:ext cx="3898232" cy="341562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n-US">
                <a:solidFill>
                  <a:schemeClr val="lt1"/>
                </a:solidFill>
              </a:rPr>
              <a:t>The Number of Different Physicians Stays Highly Significant!</a:t>
            </a:r>
            <a:endParaRPr/>
          </a:p>
          <a:p>
            <a:pPr indent="-228600" lvl="0" marL="228600" rtl="0" algn="l">
              <a:lnSpc>
                <a:spcPct val="100000"/>
              </a:lnSpc>
              <a:spcBef>
                <a:spcPts val="1000"/>
              </a:spcBef>
              <a:spcAft>
                <a:spcPts val="0"/>
              </a:spcAft>
              <a:buSzPts val="1800"/>
              <a:buChar char="•"/>
            </a:pPr>
            <a:r>
              <a:rPr lang="en-US">
                <a:solidFill>
                  <a:schemeClr val="lt1"/>
                </a:solidFill>
              </a:rPr>
              <a:t>The model on the left clusters the information by state instead of having state as a covariate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34"/>
          <p:cNvSpPr/>
          <p:nvPr/>
        </p:nvSpPr>
        <p:spPr>
          <a:xfrm>
            <a:off x="0"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5" name="Google Shape;285;p34"/>
          <p:cNvSpPr/>
          <p:nvPr/>
        </p:nvSpPr>
        <p:spPr>
          <a:xfrm>
            <a:off x="1" y="1"/>
            <a:ext cx="4654296"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6" name="Google Shape;286;p34"/>
          <p:cNvSpPr txBox="1"/>
          <p:nvPr>
            <p:ph type="title"/>
          </p:nvPr>
        </p:nvSpPr>
        <p:spPr>
          <a:xfrm>
            <a:off x="804672" y="2404872"/>
            <a:ext cx="3044950" cy="1627792"/>
          </a:xfrm>
          <a:prstGeom prst="rect">
            <a:avLst/>
          </a:prstGeom>
          <a:solidFill>
            <a:srgbClr val="FFFFFF"/>
          </a:solidFill>
          <a:ln cap="sq" cmpd="sng" w="31750">
            <a:solidFill>
              <a:srgbClr val="404040"/>
            </a:solidFill>
            <a:prstDash val="solid"/>
            <a:miter lim="800000"/>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sz="2200"/>
              <a:t>LOOKING CLOSER AT DIFFERENT PHYSICIANS</a:t>
            </a:r>
            <a:endParaRPr/>
          </a:p>
        </p:txBody>
      </p:sp>
      <p:pic>
        <p:nvPicPr>
          <p:cNvPr id="287" name="Google Shape;287;p34"/>
          <p:cNvPicPr preferRelativeResize="0"/>
          <p:nvPr>
            <p:ph idx="1" type="body"/>
          </p:nvPr>
        </p:nvPicPr>
        <p:blipFill rotWithShape="1">
          <a:blip r:embed="rId3">
            <a:alphaModFix/>
          </a:blip>
          <a:srcRect b="0" l="0" r="0" t="0"/>
          <a:stretch/>
        </p:blipFill>
        <p:spPr>
          <a:xfrm>
            <a:off x="5821929" y="640080"/>
            <a:ext cx="5202438" cy="52631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10" name="Shape 110"/>
        <p:cNvGrpSpPr/>
        <p:nvPr/>
      </p:nvGrpSpPr>
      <p:grpSpPr>
        <a:xfrm>
          <a:off x="0" y="0"/>
          <a:ext cx="0" cy="0"/>
          <a:chOff x="0" y="0"/>
          <a:chExt cx="0" cy="0"/>
        </a:xfrm>
      </p:grpSpPr>
      <p:sp>
        <p:nvSpPr>
          <p:cNvPr id="111" name="Google Shape;111;p17"/>
          <p:cNvSpPr txBox="1"/>
          <p:nvPr>
            <p:ph type="title"/>
          </p:nvPr>
        </p:nvSpPr>
        <p:spPr>
          <a:xfrm>
            <a:off x="5138928" y="659892"/>
            <a:ext cx="60930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BACKGROUND</a:t>
            </a:r>
            <a:endParaRPr/>
          </a:p>
        </p:txBody>
      </p:sp>
      <p:sp>
        <p:nvSpPr>
          <p:cNvPr id="112" name="Google Shape;112;p17"/>
          <p:cNvSpPr txBox="1"/>
          <p:nvPr>
            <p:ph idx="1" type="body"/>
          </p:nvPr>
        </p:nvSpPr>
        <p:spPr>
          <a:xfrm>
            <a:off x="883921" y="659892"/>
            <a:ext cx="3707700" cy="4775400"/>
          </a:xfrm>
          <a:prstGeom prst="rect">
            <a:avLst/>
          </a:prstGeom>
          <a:noFill/>
          <a:ln>
            <a:noFill/>
          </a:ln>
        </p:spPr>
        <p:txBody>
          <a:bodyPr anchorCtr="0" anchor="t" bIns="45700" lIns="91425" spcFirstLastPara="1" rIns="91425" wrap="square" tIns="45700">
            <a:noAutofit/>
          </a:bodyPr>
          <a:lstStyle/>
          <a:p>
            <a:pPr indent="-241300" lvl="0" marL="228600" rtl="0" algn="l">
              <a:lnSpc>
                <a:spcPct val="100000"/>
              </a:lnSpc>
              <a:spcBef>
                <a:spcPts val="0"/>
              </a:spcBef>
              <a:spcAft>
                <a:spcPts val="0"/>
              </a:spcAft>
              <a:buSzPts val="2000"/>
              <a:buChar char="•"/>
            </a:pPr>
            <a:r>
              <a:rPr lang="en-US" sz="2000"/>
              <a:t>With the </a:t>
            </a:r>
            <a:r>
              <a:rPr b="1" lang="en-US" sz="2000"/>
              <a:t>U.S. healthcare expenditure </a:t>
            </a:r>
            <a:r>
              <a:rPr lang="en-US" sz="2000"/>
              <a:t>skyrocketing with an aging demographic, it is critical that health care delivery systems provide quality care that is </a:t>
            </a:r>
            <a:r>
              <a:rPr b="1" lang="en-US" sz="2000"/>
              <a:t>cost-effective</a:t>
            </a:r>
            <a:endParaRPr sz="2000"/>
          </a:p>
          <a:p>
            <a:pPr indent="-241300" lvl="0" marL="228600" rtl="0" algn="l">
              <a:lnSpc>
                <a:spcPct val="100000"/>
              </a:lnSpc>
              <a:spcBef>
                <a:spcPts val="1000"/>
              </a:spcBef>
              <a:spcAft>
                <a:spcPts val="0"/>
              </a:spcAft>
              <a:buSzPts val="2000"/>
              <a:buChar char="•"/>
            </a:pPr>
            <a:r>
              <a:rPr lang="en-US" sz="2000"/>
              <a:t>This project looks at </a:t>
            </a:r>
            <a:r>
              <a:rPr b="1" lang="en-US" sz="2000"/>
              <a:t>geographic variations </a:t>
            </a:r>
            <a:r>
              <a:rPr lang="en-US" sz="2000"/>
              <a:t>in healthcare </a:t>
            </a:r>
            <a:r>
              <a:rPr b="1" lang="en-US" sz="2000"/>
              <a:t>resources, utilization, and costs </a:t>
            </a:r>
            <a:r>
              <a:rPr lang="en-US" sz="2000"/>
              <a:t>over </a:t>
            </a:r>
            <a:r>
              <a:rPr b="1" lang="en-US" sz="2000"/>
              <a:t>time </a:t>
            </a:r>
            <a:r>
              <a:rPr lang="en-US" sz="2000"/>
              <a:t>during the </a:t>
            </a:r>
            <a:r>
              <a:rPr b="1" lang="en-US" sz="2000"/>
              <a:t>last six month of life</a:t>
            </a:r>
            <a:endParaRPr sz="2000"/>
          </a:p>
          <a:p>
            <a:pPr indent="-241300" lvl="0" marL="228600" rtl="0" algn="l">
              <a:lnSpc>
                <a:spcPct val="100000"/>
              </a:lnSpc>
              <a:spcBef>
                <a:spcPts val="1000"/>
              </a:spcBef>
              <a:spcAft>
                <a:spcPts val="0"/>
              </a:spcAft>
              <a:buSzPts val="2000"/>
              <a:buChar char="•"/>
            </a:pPr>
            <a:r>
              <a:rPr lang="en-US" sz="2000"/>
              <a:t>The results yield insights into future health policies to better </a:t>
            </a:r>
            <a:r>
              <a:rPr b="1" lang="en-US" sz="2000"/>
              <a:t>meet social and medical needs </a:t>
            </a:r>
            <a:r>
              <a:rPr lang="en-US" sz="2000"/>
              <a:t>of chronically and terminally ill patients while </a:t>
            </a:r>
            <a:r>
              <a:rPr b="1" lang="en-US" sz="2000"/>
              <a:t>controlling costs</a:t>
            </a:r>
            <a:r>
              <a:rPr lang="en-US" sz="2000"/>
              <a:t>.</a:t>
            </a:r>
            <a:endParaRPr sz="2000"/>
          </a:p>
        </p:txBody>
      </p:sp>
      <p:pic>
        <p:nvPicPr>
          <p:cNvPr id="113" name="Google Shape;113;p17"/>
          <p:cNvPicPr preferRelativeResize="0"/>
          <p:nvPr/>
        </p:nvPicPr>
        <p:blipFill rotWithShape="1">
          <a:blip r:embed="rId3">
            <a:alphaModFix/>
          </a:blip>
          <a:srcRect b="0" l="0" r="0" t="0"/>
          <a:stretch/>
        </p:blipFill>
        <p:spPr>
          <a:xfrm>
            <a:off x="5138925" y="2729175"/>
            <a:ext cx="2583225" cy="2800276"/>
          </a:xfrm>
          <a:prstGeom prst="rect">
            <a:avLst/>
          </a:prstGeom>
          <a:noFill/>
          <a:ln cap="sq" cmpd="sng" w="31750">
            <a:solidFill>
              <a:srgbClr val="FFFFFF"/>
            </a:solidFill>
            <a:prstDash val="solid"/>
            <a:miter lim="800000"/>
            <a:headEnd len="sm" w="sm" type="none"/>
            <a:tailEnd len="sm" w="sm" type="none"/>
          </a:ln>
        </p:spPr>
      </p:pic>
      <p:pic>
        <p:nvPicPr>
          <p:cNvPr id="114" name="Google Shape;114;p17"/>
          <p:cNvPicPr preferRelativeResize="0"/>
          <p:nvPr/>
        </p:nvPicPr>
        <p:blipFill rotWithShape="1">
          <a:blip r:embed="rId4">
            <a:alphaModFix/>
          </a:blip>
          <a:srcRect b="0" l="0" r="0" t="0"/>
          <a:stretch/>
        </p:blipFill>
        <p:spPr>
          <a:xfrm>
            <a:off x="8089454" y="2695699"/>
            <a:ext cx="3553104" cy="2940191"/>
          </a:xfrm>
          <a:prstGeom prst="rect">
            <a:avLst/>
          </a:prstGeom>
          <a:noFill/>
          <a:ln cap="sq" cmpd="sng" w="31750">
            <a:solidFill>
              <a:srgbClr val="FFFFFF"/>
            </a:solidFill>
            <a:prstDash val="solid"/>
            <a:miter lim="800000"/>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1" name="Shape 291"/>
        <p:cNvGrpSpPr/>
        <p:nvPr/>
      </p:nvGrpSpPr>
      <p:grpSpPr>
        <a:xfrm>
          <a:off x="0" y="0"/>
          <a:ext cx="0" cy="0"/>
          <a:chOff x="0" y="0"/>
          <a:chExt cx="0" cy="0"/>
        </a:xfrm>
      </p:grpSpPr>
      <p:sp>
        <p:nvSpPr>
          <p:cNvPr id="292" name="Google Shape;292;p35"/>
          <p:cNvSpPr/>
          <p:nvPr/>
        </p:nvSpPr>
        <p:spPr>
          <a:xfrm>
            <a:off x="0" y="0"/>
            <a:ext cx="4654296"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93" name="Google Shape;293;p35"/>
          <p:cNvSpPr txBox="1"/>
          <p:nvPr>
            <p:ph type="title"/>
          </p:nvPr>
        </p:nvSpPr>
        <p:spPr>
          <a:xfrm>
            <a:off x="537563" y="2099144"/>
            <a:ext cx="3610691" cy="2673194"/>
          </a:xfrm>
          <a:prstGeom prst="rect">
            <a:avLst/>
          </a:prstGeom>
          <a:noFill/>
          <a:ln cap="flat" cmpd="sng" w="9525">
            <a:solidFill>
              <a:srgbClr val="FEFEFE"/>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FEFEFE"/>
              </a:buClr>
              <a:buSzPts val="2400"/>
              <a:buFont typeface="Gill Sans"/>
              <a:buNone/>
            </a:pPr>
            <a:r>
              <a:rPr lang="en-US" sz="2400">
                <a:solidFill>
                  <a:srgbClr val="FEFEFE"/>
                </a:solidFill>
              </a:rPr>
              <a:t>CONCLUSION</a:t>
            </a:r>
            <a:endParaRPr/>
          </a:p>
        </p:txBody>
      </p:sp>
      <p:sp>
        <p:nvSpPr>
          <p:cNvPr id="294" name="Google Shape;294;p35"/>
          <p:cNvSpPr/>
          <p:nvPr/>
        </p:nvSpPr>
        <p:spPr>
          <a:xfrm>
            <a:off x="4654296" y="0"/>
            <a:ext cx="7537704"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95" name="Google Shape;295;p35"/>
          <p:cNvSpPr txBox="1"/>
          <p:nvPr>
            <p:ph idx="1" type="body"/>
          </p:nvPr>
        </p:nvSpPr>
        <p:spPr>
          <a:xfrm>
            <a:off x="5221577" y="668800"/>
            <a:ext cx="6660600" cy="5564400"/>
          </a:xfrm>
          <a:prstGeom prst="rect">
            <a:avLst/>
          </a:prstGeom>
          <a:noFill/>
          <a:ln>
            <a:noFill/>
          </a:ln>
        </p:spPr>
        <p:txBody>
          <a:bodyPr anchorCtr="0" anchor="ctr" bIns="45700" lIns="91425" spcFirstLastPara="1" rIns="91425" wrap="square" tIns="45700">
            <a:noAutofit/>
          </a:bodyPr>
          <a:lstStyle/>
          <a:p>
            <a:pPr indent="-241300" lvl="0" marL="228600" rtl="0" algn="l">
              <a:lnSpc>
                <a:spcPct val="90000"/>
              </a:lnSpc>
              <a:spcBef>
                <a:spcPts val="0"/>
              </a:spcBef>
              <a:spcAft>
                <a:spcPts val="0"/>
              </a:spcAft>
              <a:buSzPts val="2000"/>
              <a:buChar char="•"/>
            </a:pPr>
            <a:r>
              <a:rPr lang="en-US" sz="2000">
                <a:solidFill>
                  <a:schemeClr val="lt1"/>
                </a:solidFill>
              </a:rPr>
              <a:t>Positive associations between healthcare utilization characteristics such as hospital days, ICU days, physician visits, and healthcare spending have been discovered after analyzing the End-of-Life Care data.</a:t>
            </a:r>
            <a:endParaRPr sz="2000"/>
          </a:p>
          <a:p>
            <a:pPr indent="-241300" lvl="0" marL="228600" rtl="0" algn="l">
              <a:lnSpc>
                <a:spcPct val="90000"/>
              </a:lnSpc>
              <a:spcBef>
                <a:spcPts val="1000"/>
              </a:spcBef>
              <a:spcAft>
                <a:spcPts val="0"/>
              </a:spcAft>
              <a:buSzPts val="2000"/>
              <a:buChar char="•"/>
            </a:pPr>
            <a:r>
              <a:rPr lang="en-US" sz="2000">
                <a:solidFill>
                  <a:schemeClr val="lt1"/>
                </a:solidFill>
              </a:rPr>
              <a:t>The data also revealed a regional pattern in healthcare consumption and cost: Midwestern states have fewer total Medicare spending and shorter hospital stays. Given their greater intensity healthcare use, states on the West Coast have higher than average total spending per patient, whereas southern and midwestern states have lower healthcare intensity and lower total spending on average. New England states in the northeast have higher healthcare spending intensity and total spending.</a:t>
            </a:r>
            <a:endParaRPr sz="2000"/>
          </a:p>
          <a:p>
            <a:pPr indent="-241300" lvl="0" marL="228600" rtl="0" algn="l">
              <a:lnSpc>
                <a:spcPct val="90000"/>
              </a:lnSpc>
              <a:spcBef>
                <a:spcPts val="1000"/>
              </a:spcBef>
              <a:spcAft>
                <a:spcPts val="0"/>
              </a:spcAft>
              <a:buSzPts val="2000"/>
              <a:buChar char="•"/>
            </a:pPr>
            <a:r>
              <a:rPr lang="en-US" sz="2000">
                <a:solidFill>
                  <a:schemeClr val="lt1"/>
                </a:solidFill>
              </a:rPr>
              <a:t>Our time-series data also revealed changes in healthcare utilization and expense over time: while hospital stays have decreased from 2008 to 2019, end-of-life care spending has remained high.</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9" name="Shape 299"/>
        <p:cNvGrpSpPr/>
        <p:nvPr/>
      </p:nvGrpSpPr>
      <p:grpSpPr>
        <a:xfrm>
          <a:off x="0" y="0"/>
          <a:ext cx="0" cy="0"/>
          <a:chOff x="0" y="0"/>
          <a:chExt cx="0" cy="0"/>
        </a:xfrm>
      </p:grpSpPr>
      <p:sp>
        <p:nvSpPr>
          <p:cNvPr id="300" name="Google Shape;300;p36"/>
          <p:cNvSpPr txBox="1"/>
          <p:nvPr>
            <p:ph type="title"/>
          </p:nvPr>
        </p:nvSpPr>
        <p:spPr>
          <a:xfrm>
            <a:off x="5498590" y="988741"/>
            <a:ext cx="5888754" cy="4880518"/>
          </a:xfrm>
          <a:prstGeom prst="rect">
            <a:avLst/>
          </a:prstGeom>
          <a:noFill/>
          <a:ln>
            <a:noFill/>
          </a:ln>
        </p:spPr>
        <p:txBody>
          <a:bodyPr anchorCtr="1" anchor="ctr" bIns="182875" lIns="274300" spcFirstLastPara="1" rIns="274300" wrap="square" tIns="182875">
            <a:normAutofit/>
          </a:bodyPr>
          <a:lstStyle/>
          <a:p>
            <a:pPr indent="0" lvl="0" marL="0" rtl="0" algn="l">
              <a:lnSpc>
                <a:spcPct val="90000"/>
              </a:lnSpc>
              <a:spcBef>
                <a:spcPts val="0"/>
              </a:spcBef>
              <a:spcAft>
                <a:spcPts val="0"/>
              </a:spcAft>
              <a:buClr>
                <a:schemeClr val="lt1"/>
              </a:buClr>
              <a:buSzPts val="4800"/>
              <a:buFont typeface="Gill Sans"/>
              <a:buNone/>
            </a:pPr>
            <a:r>
              <a:rPr lang="en-US" sz="4800" cap="none">
                <a:solidFill>
                  <a:schemeClr val="lt1"/>
                </a:solidFill>
                <a:latin typeface="Gill Sans"/>
                <a:ea typeface="Gill Sans"/>
                <a:cs typeface="Gill Sans"/>
                <a:sym typeface="Gill Sans"/>
              </a:rPr>
              <a:t>THANK YOU</a:t>
            </a:r>
            <a:endParaRPr/>
          </a:p>
        </p:txBody>
      </p:sp>
      <p:sp>
        <p:nvSpPr>
          <p:cNvPr id="301" name="Google Shape;301;p36"/>
          <p:cNvSpPr/>
          <p:nvPr/>
        </p:nvSpPr>
        <p:spPr>
          <a:xfrm>
            <a:off x="0" y="0"/>
            <a:ext cx="1438656" cy="6858000"/>
          </a:xfrm>
          <a:prstGeom prst="rect">
            <a:avLst/>
          </a:pr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Gill Sans"/>
              <a:ea typeface="Gill Sans"/>
              <a:cs typeface="Gill Sans"/>
              <a:sym typeface="Gill Sans"/>
            </a:endParaRPr>
          </a:p>
        </p:txBody>
      </p:sp>
      <p:sp>
        <p:nvSpPr>
          <p:cNvPr id="302" name="Google Shape;302;p36"/>
          <p:cNvSpPr/>
          <p:nvPr/>
        </p:nvSpPr>
        <p:spPr>
          <a:xfrm>
            <a:off x="1438656" y="0"/>
            <a:ext cx="3215640" cy="6858000"/>
          </a:xfrm>
          <a:prstGeom prst="rect">
            <a:avLst/>
          </a:prstGeom>
          <a:solidFill>
            <a:srgbClr val="6B88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18" name="Shape 118"/>
        <p:cNvGrpSpPr/>
        <p:nvPr/>
      </p:nvGrpSpPr>
      <p:grpSpPr>
        <a:xfrm>
          <a:off x="0" y="0"/>
          <a:ext cx="0" cy="0"/>
          <a:chOff x="0" y="0"/>
          <a:chExt cx="0" cy="0"/>
        </a:xfrm>
      </p:grpSpPr>
      <p:sp>
        <p:nvSpPr>
          <p:cNvPr id="119" name="Google Shape;119;p18"/>
          <p:cNvSpPr txBox="1"/>
          <p:nvPr>
            <p:ph type="title"/>
          </p:nvPr>
        </p:nvSpPr>
        <p:spPr>
          <a:xfrm>
            <a:off x="804671" y="964692"/>
            <a:ext cx="4879901"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sz="2600"/>
              <a:t>PROBLEM STATEMENT</a:t>
            </a:r>
            <a:endParaRPr/>
          </a:p>
        </p:txBody>
      </p:sp>
      <p:sp>
        <p:nvSpPr>
          <p:cNvPr id="120" name="Google Shape;120;p18"/>
          <p:cNvSpPr txBox="1"/>
          <p:nvPr>
            <p:ph idx="1" type="body"/>
          </p:nvPr>
        </p:nvSpPr>
        <p:spPr>
          <a:xfrm>
            <a:off x="804672" y="2638044"/>
            <a:ext cx="4879900" cy="310198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US"/>
              <a:t>In 2018, Medicare spending (net of income from premiums and other offsetting receipts) totaled $605 billion, accounting for 15 percent of the federal budget</a:t>
            </a:r>
            <a:endParaRPr/>
          </a:p>
          <a:p>
            <a:pPr indent="-228600" lvl="0" marL="228600" rtl="0" algn="l">
              <a:lnSpc>
                <a:spcPct val="100000"/>
              </a:lnSpc>
              <a:spcBef>
                <a:spcPts val="1000"/>
              </a:spcBef>
              <a:spcAft>
                <a:spcPts val="0"/>
              </a:spcAft>
              <a:buSzPts val="1800"/>
              <a:buChar char="•"/>
            </a:pPr>
            <a:r>
              <a:rPr lang="en-US"/>
              <a:t>In 2018, Medicare benefit payments totaled $731 billion, up from $462 billion in 2008</a:t>
            </a:r>
            <a:endParaRPr/>
          </a:p>
        </p:txBody>
      </p:sp>
      <p:sp>
        <p:nvSpPr>
          <p:cNvPr id="121" name="Google Shape;121;p18"/>
          <p:cNvSpPr/>
          <p:nvPr/>
        </p:nvSpPr>
        <p:spPr>
          <a:xfrm>
            <a:off x="6096000" y="-2"/>
            <a:ext cx="6096000" cy="685800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2" name="Google Shape;122;p18"/>
          <p:cNvSpPr/>
          <p:nvPr/>
        </p:nvSpPr>
        <p:spPr>
          <a:xfrm>
            <a:off x="6582157" y="479893"/>
            <a:ext cx="5123687" cy="5458969"/>
          </a:xfrm>
          <a:prstGeom prst="rect">
            <a:avLst/>
          </a:prstGeom>
          <a:noFill/>
          <a:ln cap="sq"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3" name="Google Shape;123;p18"/>
          <p:cNvSpPr/>
          <p:nvPr/>
        </p:nvSpPr>
        <p:spPr>
          <a:xfrm>
            <a:off x="6783355" y="644485"/>
            <a:ext cx="4756891" cy="512978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124" name="Google Shape;124;p18"/>
          <p:cNvPicPr preferRelativeResize="0"/>
          <p:nvPr/>
        </p:nvPicPr>
        <p:blipFill rotWithShape="1">
          <a:blip r:embed="rId3">
            <a:alphaModFix/>
          </a:blip>
          <a:srcRect b="0" l="0" r="0" t="0"/>
          <a:stretch/>
        </p:blipFill>
        <p:spPr>
          <a:xfrm>
            <a:off x="6941977" y="1082447"/>
            <a:ext cx="2161366" cy="1350853"/>
          </a:xfrm>
          <a:prstGeom prst="rect">
            <a:avLst/>
          </a:prstGeom>
          <a:noFill/>
          <a:ln>
            <a:noFill/>
          </a:ln>
        </p:spPr>
      </p:pic>
      <p:pic>
        <p:nvPicPr>
          <p:cNvPr id="125" name="Google Shape;125;p18"/>
          <p:cNvPicPr preferRelativeResize="0"/>
          <p:nvPr/>
        </p:nvPicPr>
        <p:blipFill rotWithShape="1">
          <a:blip r:embed="rId4">
            <a:alphaModFix/>
          </a:blip>
          <a:srcRect b="0" l="0" r="0" t="0"/>
          <a:stretch/>
        </p:blipFill>
        <p:spPr>
          <a:xfrm>
            <a:off x="9276491" y="1058881"/>
            <a:ext cx="2090609" cy="1385027"/>
          </a:xfrm>
          <a:prstGeom prst="rect">
            <a:avLst/>
          </a:prstGeom>
          <a:noFill/>
          <a:ln>
            <a:noFill/>
          </a:ln>
        </p:spPr>
      </p:pic>
      <p:pic>
        <p:nvPicPr>
          <p:cNvPr id="126" name="Google Shape;126;p18"/>
          <p:cNvPicPr preferRelativeResize="0"/>
          <p:nvPr/>
        </p:nvPicPr>
        <p:blipFill rotWithShape="1">
          <a:blip r:embed="rId5">
            <a:alphaModFix/>
          </a:blip>
          <a:srcRect b="0" l="0" r="0" t="0"/>
          <a:stretch/>
        </p:blipFill>
        <p:spPr>
          <a:xfrm>
            <a:off x="6941976" y="2889430"/>
            <a:ext cx="4425123" cy="269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30" name="Shape 130"/>
        <p:cNvGrpSpPr/>
        <p:nvPr/>
      </p:nvGrpSpPr>
      <p:grpSpPr>
        <a:xfrm>
          <a:off x="0" y="0"/>
          <a:ext cx="0" cy="0"/>
          <a:chOff x="0" y="0"/>
          <a:chExt cx="0" cy="0"/>
        </a:xfrm>
      </p:grpSpPr>
      <p:sp>
        <p:nvSpPr>
          <p:cNvPr id="131" name="Google Shape;131;p19"/>
          <p:cNvSpPr txBox="1"/>
          <p:nvPr>
            <p:ph type="title"/>
          </p:nvPr>
        </p:nvSpPr>
        <p:spPr>
          <a:xfrm>
            <a:off x="804672" y="964692"/>
            <a:ext cx="3066937"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000"/>
              <a:buFont typeface="Gill Sans"/>
              <a:buNone/>
            </a:pPr>
            <a:r>
              <a:rPr lang="en-US" sz="2000"/>
              <a:t>PROBLEM STATEMENT CONTINUED</a:t>
            </a:r>
            <a:endParaRPr/>
          </a:p>
        </p:txBody>
      </p:sp>
      <p:sp>
        <p:nvSpPr>
          <p:cNvPr id="132" name="Google Shape;132;p19"/>
          <p:cNvSpPr txBox="1"/>
          <p:nvPr>
            <p:ph idx="1" type="body"/>
          </p:nvPr>
        </p:nvSpPr>
        <p:spPr>
          <a:xfrm>
            <a:off x="804675" y="2438600"/>
            <a:ext cx="3446700" cy="3207300"/>
          </a:xfrm>
          <a:prstGeom prst="rect">
            <a:avLst/>
          </a:prstGeom>
          <a:noFill/>
          <a:ln>
            <a:noFill/>
          </a:ln>
        </p:spPr>
        <p:txBody>
          <a:bodyPr anchorCtr="0" anchor="t" bIns="45700" lIns="91425" spcFirstLastPara="1" rIns="91425" wrap="square" tIns="45700">
            <a:normAutofit fontScale="70000" lnSpcReduction="20000"/>
          </a:bodyPr>
          <a:lstStyle/>
          <a:p>
            <a:pPr indent="-257346" lvl="0" marL="228600" rtl="0" algn="l">
              <a:lnSpc>
                <a:spcPct val="90000"/>
              </a:lnSpc>
              <a:spcBef>
                <a:spcPts val="0"/>
              </a:spcBef>
              <a:spcAft>
                <a:spcPts val="0"/>
              </a:spcAft>
              <a:buSzPct val="100000"/>
              <a:buChar char="•"/>
            </a:pPr>
            <a:r>
              <a:rPr b="1" lang="en-US" sz="2075"/>
              <a:t>The Need: </a:t>
            </a:r>
            <a:r>
              <a:rPr lang="en-US" sz="2075"/>
              <a:t>The U.S. healthcare expenditure is currently increasing on an unsustainable trajectory. With an aging demographic, it is more important than ever that health care delivery systems provide quality care that is cost-effective. </a:t>
            </a:r>
            <a:endParaRPr sz="2875"/>
          </a:p>
          <a:p>
            <a:pPr indent="-257346" lvl="0" marL="228600" rtl="0" algn="l">
              <a:lnSpc>
                <a:spcPct val="90000"/>
              </a:lnSpc>
              <a:spcBef>
                <a:spcPts val="1000"/>
              </a:spcBef>
              <a:spcAft>
                <a:spcPts val="0"/>
              </a:spcAft>
              <a:buSzPct val="100000"/>
              <a:buChar char="•"/>
            </a:pPr>
            <a:r>
              <a:rPr b="1" lang="en-US" sz="2075"/>
              <a:t>Across Geography: </a:t>
            </a:r>
            <a:r>
              <a:rPr lang="en-US" sz="2075"/>
              <a:t>This project looks at geographic variations in healthcare resources, utilization, and costs over time during the last six month of life.</a:t>
            </a:r>
            <a:endParaRPr sz="2875"/>
          </a:p>
          <a:p>
            <a:pPr indent="-257346" lvl="0" marL="228600" rtl="0" algn="l">
              <a:lnSpc>
                <a:spcPct val="90000"/>
              </a:lnSpc>
              <a:spcBef>
                <a:spcPts val="1000"/>
              </a:spcBef>
              <a:spcAft>
                <a:spcPts val="0"/>
              </a:spcAft>
              <a:buSzPct val="100000"/>
              <a:buChar char="•"/>
            </a:pPr>
            <a:r>
              <a:rPr b="1" lang="en-US" sz="2075"/>
              <a:t>Technology: </a:t>
            </a:r>
            <a:r>
              <a:rPr lang="en-US" sz="2075"/>
              <a:t>With implementation of electronic health record systems that made healthcare data available, researchers can yield great insights and make more coordinated care and services and precise health care delivery feasible for patients. </a:t>
            </a:r>
            <a:endParaRPr sz="1000"/>
          </a:p>
        </p:txBody>
      </p:sp>
      <p:sp>
        <p:nvSpPr>
          <p:cNvPr id="133" name="Google Shape;133;p19"/>
          <p:cNvSpPr/>
          <p:nvPr/>
        </p:nvSpPr>
        <p:spPr>
          <a:xfrm>
            <a:off x="4494182" y="964692"/>
            <a:ext cx="6885432" cy="4936558"/>
          </a:xfrm>
          <a:prstGeom prst="rect">
            <a:avLst/>
          </a:prstGeom>
          <a:noFill/>
          <a:ln cap="sq"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34" name="Google Shape;134;p19"/>
          <p:cNvSpPr/>
          <p:nvPr/>
        </p:nvSpPr>
        <p:spPr>
          <a:xfrm>
            <a:off x="4657802" y="1128683"/>
            <a:ext cx="6558192" cy="460857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lose-up of a person receiving an acupuncture treatment&#10;&#10;Description automatically generated with low confidence" id="135" name="Google Shape;135;p19"/>
          <p:cNvPicPr preferRelativeResize="0"/>
          <p:nvPr/>
        </p:nvPicPr>
        <p:blipFill rotWithShape="1">
          <a:blip r:embed="rId3">
            <a:alphaModFix/>
          </a:blip>
          <a:srcRect b="0" l="0" r="0" t="0"/>
          <a:stretch/>
        </p:blipFill>
        <p:spPr>
          <a:xfrm>
            <a:off x="4823366" y="1354688"/>
            <a:ext cx="6227064" cy="4156565"/>
          </a:xfrm>
          <a:prstGeom prst="rect">
            <a:avLst/>
          </a:prstGeom>
          <a:noFill/>
          <a:ln>
            <a:noFill/>
          </a:ln>
        </p:spPr>
      </p:pic>
      <p:sp>
        <p:nvSpPr>
          <p:cNvPr id="136" name="Google Shape;136;p19"/>
          <p:cNvSpPr txBox="1"/>
          <p:nvPr/>
        </p:nvSpPr>
        <p:spPr>
          <a:xfrm>
            <a:off x="894900" y="5645900"/>
            <a:ext cx="10402200" cy="922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1775">
                <a:solidFill>
                  <a:srgbClr val="262626"/>
                </a:solidFill>
                <a:latin typeface="Gill Sans"/>
                <a:ea typeface="Gill Sans"/>
                <a:cs typeface="Gill Sans"/>
                <a:sym typeface="Gill Sans"/>
              </a:rPr>
              <a:t>We want to find insights from the data to guide future health policies, clinical interventions, etc., for decision-makers at health care systems to better meet requirements of chronically and terminally ill patients while controlling costs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40" name="Shape 140"/>
        <p:cNvGrpSpPr/>
        <p:nvPr/>
      </p:nvGrpSpPr>
      <p:grpSpPr>
        <a:xfrm>
          <a:off x="0" y="0"/>
          <a:ext cx="0" cy="0"/>
          <a:chOff x="0" y="0"/>
          <a:chExt cx="0" cy="0"/>
        </a:xfrm>
      </p:grpSpPr>
      <p:sp>
        <p:nvSpPr>
          <p:cNvPr id="141" name="Google Shape;141;p20"/>
          <p:cNvSpPr/>
          <p:nvPr/>
        </p:nvSpPr>
        <p:spPr>
          <a:xfrm>
            <a:off x="0" y="0"/>
            <a:ext cx="12191999"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2" name="Google Shape;142;p20"/>
          <p:cNvSpPr/>
          <p:nvPr/>
        </p:nvSpPr>
        <p:spPr>
          <a:xfrm>
            <a:off x="0" y="0"/>
            <a:ext cx="465429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3" name="Google Shape;143;p20"/>
          <p:cNvSpPr txBox="1"/>
          <p:nvPr>
            <p:ph type="title"/>
          </p:nvPr>
        </p:nvSpPr>
        <p:spPr>
          <a:xfrm>
            <a:off x="643467" y="643467"/>
            <a:ext cx="3363974" cy="1728044"/>
          </a:xfrm>
          <a:prstGeom prst="rect">
            <a:avLst/>
          </a:prstGeom>
          <a:noFill/>
          <a:ln cap="flat" cmpd="sng" w="9525">
            <a:solidFill>
              <a:schemeClr val="lt1"/>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400"/>
              <a:buFont typeface="Gill Sans"/>
              <a:buNone/>
            </a:pPr>
            <a:r>
              <a:rPr lang="en-US" sz="2400">
                <a:solidFill>
                  <a:schemeClr val="lt1"/>
                </a:solidFill>
              </a:rPr>
              <a:t>THE DARTMOUTH ATLAS OF HEALTHCARE</a:t>
            </a:r>
            <a:endParaRPr/>
          </a:p>
        </p:txBody>
      </p:sp>
      <p:sp>
        <p:nvSpPr>
          <p:cNvPr id="144" name="Google Shape;144;p20"/>
          <p:cNvSpPr txBox="1"/>
          <p:nvPr>
            <p:ph idx="1" type="body"/>
          </p:nvPr>
        </p:nvSpPr>
        <p:spPr>
          <a:xfrm>
            <a:off x="643468" y="2638044"/>
            <a:ext cx="3363974" cy="341562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300"/>
              <a:buNone/>
            </a:pPr>
            <a:r>
              <a:rPr b="1" lang="en-US" sz="1300">
                <a:solidFill>
                  <a:schemeClr val="lt1"/>
                </a:solidFill>
              </a:rPr>
              <a:t>What is Dartmouth Atlas?</a:t>
            </a:r>
            <a:endParaRPr/>
          </a:p>
          <a:p>
            <a:pPr indent="-228600" lvl="0" marL="228600" rtl="0" algn="l">
              <a:lnSpc>
                <a:spcPct val="90000"/>
              </a:lnSpc>
              <a:spcBef>
                <a:spcPts val="1000"/>
              </a:spcBef>
              <a:spcAft>
                <a:spcPts val="0"/>
              </a:spcAft>
              <a:buSzPts val="1300"/>
              <a:buChar char="•"/>
            </a:pPr>
            <a:r>
              <a:rPr lang="en-US" sz="1300">
                <a:solidFill>
                  <a:schemeClr val="lt1"/>
                </a:solidFill>
              </a:rPr>
              <a:t>The Dartmouth Institute for Health Policy and Clinical Practice created a </a:t>
            </a:r>
            <a:r>
              <a:rPr b="1" lang="en-US" sz="1300">
                <a:solidFill>
                  <a:schemeClr val="lt1"/>
                </a:solidFill>
              </a:rPr>
              <a:t>publicly available </a:t>
            </a:r>
            <a:r>
              <a:rPr lang="en-US" sz="1300">
                <a:solidFill>
                  <a:schemeClr val="lt1"/>
                </a:solidFill>
              </a:rPr>
              <a:t>source of data providing metrics quantifying the </a:t>
            </a:r>
            <a:r>
              <a:rPr b="1" lang="en-US" sz="1300">
                <a:solidFill>
                  <a:schemeClr val="lt1"/>
                </a:solidFill>
              </a:rPr>
              <a:t>temporal and regional </a:t>
            </a:r>
            <a:r>
              <a:rPr lang="en-US" sz="1300">
                <a:solidFill>
                  <a:schemeClr val="lt1"/>
                </a:solidFill>
              </a:rPr>
              <a:t>patterns of </a:t>
            </a:r>
            <a:r>
              <a:rPr b="1" lang="en-US" sz="1300">
                <a:solidFill>
                  <a:schemeClr val="lt1"/>
                </a:solidFill>
              </a:rPr>
              <a:t>health care spending and utilization</a:t>
            </a:r>
            <a:r>
              <a:rPr lang="en-US" sz="1300">
                <a:solidFill>
                  <a:schemeClr val="lt1"/>
                </a:solidFill>
              </a:rPr>
              <a:t>. </a:t>
            </a:r>
            <a:endParaRPr/>
          </a:p>
          <a:p>
            <a:pPr indent="-228600" lvl="0" marL="228600" rtl="0" algn="l">
              <a:lnSpc>
                <a:spcPct val="90000"/>
              </a:lnSpc>
              <a:spcBef>
                <a:spcPts val="1000"/>
              </a:spcBef>
              <a:spcAft>
                <a:spcPts val="0"/>
              </a:spcAft>
              <a:buSzPts val="1300"/>
              <a:buChar char="•"/>
            </a:pPr>
            <a:r>
              <a:rPr lang="en-US" sz="1300">
                <a:solidFill>
                  <a:schemeClr val="lt1"/>
                </a:solidFill>
              </a:rPr>
              <a:t>For more that 20 years the Dartmouth Atlas Project has documented significant differences in how medical resources are distributed and used across the United States. The initiative makes use of Medicare and Medicaid data to provide statistics and analysis on national, regional, and local markets, as well as hospitals and linked physicians.</a:t>
            </a:r>
            <a:endParaRPr/>
          </a:p>
        </p:txBody>
      </p:sp>
      <p:pic>
        <p:nvPicPr>
          <p:cNvPr id="145" name="Google Shape;145;p20"/>
          <p:cNvPicPr preferRelativeResize="0"/>
          <p:nvPr/>
        </p:nvPicPr>
        <p:blipFill rotWithShape="1">
          <a:blip r:embed="rId3">
            <a:alphaModFix/>
          </a:blip>
          <a:srcRect b="0" l="0" r="0" t="0"/>
          <a:stretch/>
        </p:blipFill>
        <p:spPr>
          <a:xfrm>
            <a:off x="4971518" y="2371511"/>
            <a:ext cx="6903258" cy="2864851"/>
          </a:xfrm>
          <a:prstGeom prst="rect">
            <a:avLst/>
          </a:prstGeom>
          <a:noFill/>
          <a:ln>
            <a:noFill/>
          </a:ln>
        </p:spPr>
      </p:pic>
      <p:pic>
        <p:nvPicPr>
          <p:cNvPr descr="Home - Dartmouth Atlas of Health Care" id="146" name="Google Shape;146;p20"/>
          <p:cNvPicPr preferRelativeResize="0"/>
          <p:nvPr/>
        </p:nvPicPr>
        <p:blipFill rotWithShape="1">
          <a:blip r:embed="rId4">
            <a:alphaModFix/>
          </a:blip>
          <a:srcRect b="0" l="0" r="0" t="0"/>
          <a:stretch/>
        </p:blipFill>
        <p:spPr>
          <a:xfrm>
            <a:off x="8423147" y="594179"/>
            <a:ext cx="3321132" cy="11831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50" name="Shape 150"/>
        <p:cNvGrpSpPr/>
        <p:nvPr/>
      </p:nvGrpSpPr>
      <p:grpSpPr>
        <a:xfrm>
          <a:off x="0" y="0"/>
          <a:ext cx="0" cy="0"/>
          <a:chOff x="0" y="0"/>
          <a:chExt cx="0" cy="0"/>
        </a:xfrm>
      </p:grpSpPr>
      <p:sp>
        <p:nvSpPr>
          <p:cNvPr id="151" name="Google Shape;151;p21"/>
          <p:cNvSpPr/>
          <p:nvPr/>
        </p:nvSpPr>
        <p:spPr>
          <a:xfrm>
            <a:off x="0" y="-2"/>
            <a:ext cx="6072915" cy="685800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2" name="Google Shape;152;p21"/>
          <p:cNvSpPr txBox="1"/>
          <p:nvPr>
            <p:ph type="title"/>
          </p:nvPr>
        </p:nvSpPr>
        <p:spPr>
          <a:xfrm>
            <a:off x="804672" y="1290025"/>
            <a:ext cx="4475892" cy="1188720"/>
          </a:xfrm>
          <a:prstGeom prst="rect">
            <a:avLst/>
          </a:prstGeom>
          <a:solidFill>
            <a:srgbClr val="FFFFFF"/>
          </a:solidFill>
          <a:ln cap="flat" cmpd="sng" w="9525">
            <a:solidFill>
              <a:srgbClr val="404040"/>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DATA EXPLORATION</a:t>
            </a:r>
            <a:endParaRPr/>
          </a:p>
        </p:txBody>
      </p:sp>
      <p:sp>
        <p:nvSpPr>
          <p:cNvPr id="153" name="Google Shape;153;p21"/>
          <p:cNvSpPr txBox="1"/>
          <p:nvPr>
            <p:ph idx="1" type="body"/>
          </p:nvPr>
        </p:nvSpPr>
        <p:spPr>
          <a:xfrm>
            <a:off x="804672" y="2858703"/>
            <a:ext cx="4475892" cy="304254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a:solidFill>
                  <a:srgbClr val="FFFFFF"/>
                </a:solidFill>
              </a:rPr>
              <a:t>The dataset that we choose was “State Data 2008-2019 End of Life Chronically Ill Patients - State Data 2008-2019 End of Life Chronically Ill Patients”</a:t>
            </a:r>
            <a:endParaRPr/>
          </a:p>
        </p:txBody>
      </p:sp>
      <p:sp>
        <p:nvSpPr>
          <p:cNvPr id="154" name="Google Shape;154;p21"/>
          <p:cNvSpPr/>
          <p:nvPr/>
        </p:nvSpPr>
        <p:spPr>
          <a:xfrm>
            <a:off x="6733032" y="640080"/>
            <a:ext cx="4818888" cy="5261170"/>
          </a:xfrm>
          <a:prstGeom prst="rect">
            <a:avLst/>
          </a:prstGeom>
          <a:noFill/>
          <a:ln cap="sq"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55" name="Google Shape;155;p21"/>
          <p:cNvSpPr/>
          <p:nvPr/>
        </p:nvSpPr>
        <p:spPr>
          <a:xfrm>
            <a:off x="6877586" y="806357"/>
            <a:ext cx="4511266" cy="492861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156" name="Google Shape;156;p21"/>
          <p:cNvPicPr preferRelativeResize="0"/>
          <p:nvPr/>
        </p:nvPicPr>
        <p:blipFill rotWithShape="1">
          <a:blip r:embed="rId3">
            <a:alphaModFix/>
          </a:blip>
          <a:srcRect b="0" l="0" r="0" t="0"/>
          <a:stretch/>
        </p:blipFill>
        <p:spPr>
          <a:xfrm>
            <a:off x="7764647" y="970949"/>
            <a:ext cx="2759658" cy="4599432"/>
          </a:xfrm>
          <a:prstGeom prst="rect">
            <a:avLst/>
          </a:prstGeom>
          <a:noFill/>
          <a:ln>
            <a:noFill/>
          </a:ln>
        </p:spPr>
      </p:pic>
      <p:sp>
        <p:nvSpPr>
          <p:cNvPr id="157" name="Google Shape;157;p21"/>
          <p:cNvSpPr txBox="1"/>
          <p:nvPr/>
        </p:nvSpPr>
        <p:spPr>
          <a:xfrm>
            <a:off x="7922334" y="6065842"/>
            <a:ext cx="24402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Structure of our dataset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61" name="Shape 161"/>
        <p:cNvGrpSpPr/>
        <p:nvPr/>
      </p:nvGrpSpPr>
      <p:grpSpPr>
        <a:xfrm>
          <a:off x="0" y="0"/>
          <a:ext cx="0" cy="0"/>
          <a:chOff x="0" y="0"/>
          <a:chExt cx="0" cy="0"/>
        </a:xfrm>
      </p:grpSpPr>
      <p:sp>
        <p:nvSpPr>
          <p:cNvPr id="162" name="Google Shape;162;p22"/>
          <p:cNvSpPr/>
          <p:nvPr/>
        </p:nvSpPr>
        <p:spPr>
          <a:xfrm>
            <a:off x="-19155" y="0"/>
            <a:ext cx="4654297"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Text&#10;&#10;Description automatically generated" id="163" name="Google Shape;163;p22"/>
          <p:cNvPicPr preferRelativeResize="0"/>
          <p:nvPr/>
        </p:nvPicPr>
        <p:blipFill rotWithShape="1">
          <a:blip r:embed="rId3">
            <a:alphaModFix/>
          </a:blip>
          <a:srcRect b="0" l="0" r="0" t="0"/>
          <a:stretch/>
        </p:blipFill>
        <p:spPr>
          <a:xfrm>
            <a:off x="211200" y="598285"/>
            <a:ext cx="4423942" cy="2610125"/>
          </a:xfrm>
          <a:prstGeom prst="rect">
            <a:avLst/>
          </a:prstGeom>
          <a:noFill/>
          <a:ln>
            <a:noFill/>
          </a:ln>
        </p:spPr>
      </p:pic>
      <p:pic>
        <p:nvPicPr>
          <p:cNvPr descr="Chart&#10;&#10;Description automatically generated with medium confidence" id="164" name="Google Shape;164;p22"/>
          <p:cNvPicPr preferRelativeResize="0"/>
          <p:nvPr/>
        </p:nvPicPr>
        <p:blipFill rotWithShape="1">
          <a:blip r:embed="rId4">
            <a:alphaModFix/>
          </a:blip>
          <a:srcRect b="0" l="0" r="0" t="0"/>
          <a:stretch/>
        </p:blipFill>
        <p:spPr>
          <a:xfrm>
            <a:off x="6580279" y="3208410"/>
            <a:ext cx="3502595" cy="3082283"/>
          </a:xfrm>
          <a:prstGeom prst="rect">
            <a:avLst/>
          </a:prstGeom>
          <a:noFill/>
          <a:ln>
            <a:noFill/>
          </a:ln>
        </p:spPr>
      </p:pic>
      <p:sp>
        <p:nvSpPr>
          <p:cNvPr id="165" name="Google Shape;165;p22"/>
          <p:cNvSpPr/>
          <p:nvPr/>
        </p:nvSpPr>
        <p:spPr>
          <a:xfrm>
            <a:off x="5816130" y="1759389"/>
            <a:ext cx="4860966"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Average"/>
                <a:ea typeface="Average"/>
                <a:cs typeface="Average"/>
                <a:sym typeface="Average"/>
              </a:rPr>
              <a:t>Checking for total missingness in  our dataset</a:t>
            </a:r>
            <a:endParaRPr sz="2000">
              <a:solidFill>
                <a:schemeClr val="lt1"/>
              </a:solidFill>
              <a:latin typeface="Gill Sans"/>
              <a:ea typeface="Gill Sans"/>
              <a:cs typeface="Gill Sans"/>
              <a:sym typeface="Gill Sans"/>
            </a:endParaRPr>
          </a:p>
          <a:p>
            <a:pPr indent="0" lvl="0" marL="0" marR="0" rtl="0" algn="l">
              <a:spcBef>
                <a:spcPts val="0"/>
              </a:spcBef>
              <a:spcAft>
                <a:spcPts val="0"/>
              </a:spcAft>
              <a:buNone/>
            </a:pPr>
            <a:br>
              <a:rPr lang="en-US" sz="2000">
                <a:solidFill>
                  <a:schemeClr val="lt1"/>
                </a:solidFill>
                <a:latin typeface="Gill Sans"/>
                <a:ea typeface="Gill Sans"/>
                <a:cs typeface="Gill Sans"/>
                <a:sym typeface="Gill Sans"/>
              </a:rPr>
            </a:br>
            <a:br>
              <a:rPr lang="en-US" sz="2000">
                <a:solidFill>
                  <a:schemeClr val="lt1"/>
                </a:solidFill>
                <a:latin typeface="Gill Sans"/>
                <a:ea typeface="Gill Sans"/>
                <a:cs typeface="Gill Sans"/>
                <a:sym typeface="Gill Sans"/>
              </a:rPr>
            </a:br>
            <a:endParaRPr sz="2000">
              <a:solidFill>
                <a:schemeClr val="lt1"/>
              </a:solidFill>
              <a:latin typeface="Gill Sans"/>
              <a:ea typeface="Gill Sans"/>
              <a:cs typeface="Gill Sans"/>
              <a:sym typeface="Gill Sans"/>
            </a:endParaRPr>
          </a:p>
        </p:txBody>
      </p:sp>
      <p:sp>
        <p:nvSpPr>
          <p:cNvPr id="166" name="Google Shape;166;p22"/>
          <p:cNvSpPr/>
          <p:nvPr/>
        </p:nvSpPr>
        <p:spPr>
          <a:xfrm>
            <a:off x="364670" y="4371485"/>
            <a:ext cx="4860966"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verage"/>
                <a:ea typeface="Average"/>
                <a:cs typeface="Average"/>
                <a:sym typeface="Average"/>
              </a:rPr>
              <a:t>Correlation between the variables</a:t>
            </a:r>
            <a:endParaRPr sz="2000">
              <a:solidFill>
                <a:schemeClr val="dk1"/>
              </a:solidFill>
              <a:latin typeface="Gill Sans"/>
              <a:ea typeface="Gill Sans"/>
              <a:cs typeface="Gill Sans"/>
              <a:sym typeface="Gill Sans"/>
            </a:endParaRPr>
          </a:p>
          <a:p>
            <a:pPr indent="0" lvl="0" marL="0" marR="0" rtl="0" algn="l">
              <a:spcBef>
                <a:spcPts val="0"/>
              </a:spcBef>
              <a:spcAft>
                <a:spcPts val="0"/>
              </a:spcAft>
              <a:buNone/>
            </a:pPr>
            <a:br>
              <a:rPr lang="en-US" sz="2000">
                <a:solidFill>
                  <a:schemeClr val="dk1"/>
                </a:solidFill>
                <a:latin typeface="Gill Sans"/>
                <a:ea typeface="Gill Sans"/>
                <a:cs typeface="Gill Sans"/>
                <a:sym typeface="Gill Sans"/>
              </a:rPr>
            </a:br>
            <a:br>
              <a:rPr lang="en-US" sz="2000">
                <a:solidFill>
                  <a:schemeClr val="dk1"/>
                </a:solidFill>
                <a:latin typeface="Gill Sans"/>
                <a:ea typeface="Gill Sans"/>
                <a:cs typeface="Gill Sans"/>
                <a:sym typeface="Gill Sans"/>
              </a:rPr>
            </a:br>
            <a:endParaRPr sz="2000">
              <a:solidFill>
                <a:schemeClr val="dk1"/>
              </a:solidFill>
              <a:latin typeface="Gill Sans"/>
              <a:ea typeface="Gill Sans"/>
              <a:cs typeface="Gill Sans"/>
              <a:sym typeface="Gill Sans"/>
            </a:endParaRPr>
          </a:p>
        </p:txBody>
      </p:sp>
      <p:cxnSp>
        <p:nvCxnSpPr>
          <p:cNvPr id="167" name="Google Shape;167;p22"/>
          <p:cNvCxnSpPr/>
          <p:nvPr/>
        </p:nvCxnSpPr>
        <p:spPr>
          <a:xfrm rot="10800000">
            <a:off x="4239491" y="1971303"/>
            <a:ext cx="1282535" cy="0"/>
          </a:xfrm>
          <a:prstGeom prst="straightConnector1">
            <a:avLst/>
          </a:prstGeom>
          <a:noFill/>
          <a:ln cap="flat" cmpd="sng" w="38100">
            <a:solidFill>
              <a:schemeClr val="dk1"/>
            </a:solidFill>
            <a:prstDash val="solid"/>
            <a:round/>
            <a:headEnd len="sm" w="sm" type="none"/>
            <a:tailEnd len="med" w="med" type="triangle"/>
          </a:ln>
        </p:spPr>
      </p:cxnSp>
      <p:cxnSp>
        <p:nvCxnSpPr>
          <p:cNvPr id="168" name="Google Shape;168;p22"/>
          <p:cNvCxnSpPr/>
          <p:nvPr/>
        </p:nvCxnSpPr>
        <p:spPr>
          <a:xfrm>
            <a:off x="4239491" y="4593770"/>
            <a:ext cx="1733797" cy="0"/>
          </a:xfrm>
          <a:prstGeom prst="straightConnector1">
            <a:avLst/>
          </a:prstGeom>
          <a:noFill/>
          <a:ln cap="flat" cmpd="sng" w="38100">
            <a:solidFill>
              <a:schemeClr val="dk1"/>
            </a:solidFill>
            <a:prstDash val="solid"/>
            <a:round/>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72" name="Shape 172"/>
        <p:cNvGrpSpPr/>
        <p:nvPr/>
      </p:nvGrpSpPr>
      <p:grpSpPr>
        <a:xfrm>
          <a:off x="0" y="0"/>
          <a:ext cx="0" cy="0"/>
          <a:chOff x="0" y="0"/>
          <a:chExt cx="0" cy="0"/>
        </a:xfrm>
      </p:grpSpPr>
      <p:sp>
        <p:nvSpPr>
          <p:cNvPr id="173" name="Google Shape;173;p23"/>
          <p:cNvSpPr/>
          <p:nvPr/>
        </p:nvSpPr>
        <p:spPr>
          <a:xfrm>
            <a:off x="0" y="0"/>
            <a:ext cx="12191999"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74" name="Google Shape;174;p23"/>
          <p:cNvSpPr/>
          <p:nvPr/>
        </p:nvSpPr>
        <p:spPr>
          <a:xfrm>
            <a:off x="0" y="0"/>
            <a:ext cx="465429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75" name="Google Shape;175;p23"/>
          <p:cNvSpPr txBox="1"/>
          <p:nvPr>
            <p:ph idx="1" type="body"/>
          </p:nvPr>
        </p:nvSpPr>
        <p:spPr>
          <a:xfrm>
            <a:off x="643468" y="2638044"/>
            <a:ext cx="3363974" cy="341562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sz="2000">
                <a:solidFill>
                  <a:schemeClr val="lt1"/>
                </a:solidFill>
              </a:rPr>
              <a:t>After looking into the spending and reimbursement data we did some wrangling and now we have a new structure for a data set to work with.</a:t>
            </a:r>
            <a:endParaRPr sz="2000"/>
          </a:p>
        </p:txBody>
      </p:sp>
      <p:pic>
        <p:nvPicPr>
          <p:cNvPr descr="A screenshot of a computer&#10;&#10;Description automatically generated with medium confidence" id="176" name="Google Shape;176;p23"/>
          <p:cNvPicPr preferRelativeResize="0"/>
          <p:nvPr/>
        </p:nvPicPr>
        <p:blipFill rotWithShape="1">
          <a:blip r:embed="rId3">
            <a:alphaModFix/>
          </a:blip>
          <a:srcRect b="0" l="0" r="0" t="0"/>
          <a:stretch/>
        </p:blipFill>
        <p:spPr>
          <a:xfrm>
            <a:off x="5718048" y="643467"/>
            <a:ext cx="5410199" cy="5410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80" name="Shape 180"/>
        <p:cNvGrpSpPr/>
        <p:nvPr/>
      </p:nvGrpSpPr>
      <p:grpSpPr>
        <a:xfrm>
          <a:off x="0" y="0"/>
          <a:ext cx="0" cy="0"/>
          <a:chOff x="0" y="0"/>
          <a:chExt cx="0" cy="0"/>
        </a:xfrm>
      </p:grpSpPr>
      <p:sp>
        <p:nvSpPr>
          <p:cNvPr id="181" name="Google Shape;181;p24"/>
          <p:cNvSpPr/>
          <p:nvPr/>
        </p:nvSpPr>
        <p:spPr>
          <a:xfrm>
            <a:off x="0" y="-2"/>
            <a:ext cx="6072915" cy="685800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82" name="Google Shape;182;p24"/>
          <p:cNvSpPr txBox="1"/>
          <p:nvPr>
            <p:ph type="title"/>
          </p:nvPr>
        </p:nvSpPr>
        <p:spPr>
          <a:xfrm>
            <a:off x="804672" y="1290025"/>
            <a:ext cx="4475892" cy="1188720"/>
          </a:xfrm>
          <a:prstGeom prst="rect">
            <a:avLst/>
          </a:prstGeom>
          <a:solidFill>
            <a:srgbClr val="FFFFFF"/>
          </a:solidFill>
          <a:ln cap="flat" cmpd="sng" w="9525">
            <a:solidFill>
              <a:srgbClr val="404040"/>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STATE OF THE ART</a:t>
            </a:r>
            <a:endParaRPr/>
          </a:p>
        </p:txBody>
      </p:sp>
      <p:sp>
        <p:nvSpPr>
          <p:cNvPr id="183" name="Google Shape;183;p24"/>
          <p:cNvSpPr txBox="1"/>
          <p:nvPr>
            <p:ph idx="1" type="body"/>
          </p:nvPr>
        </p:nvSpPr>
        <p:spPr>
          <a:xfrm>
            <a:off x="804672" y="2858703"/>
            <a:ext cx="4476000" cy="3042600"/>
          </a:xfrm>
          <a:prstGeom prst="rect">
            <a:avLst/>
          </a:prstGeom>
          <a:noFill/>
          <a:ln>
            <a:noFill/>
          </a:ln>
        </p:spPr>
        <p:txBody>
          <a:bodyPr anchorCtr="0" anchor="t" bIns="45700" lIns="91425" spcFirstLastPara="1" rIns="91425" wrap="square" tIns="45700">
            <a:noAutofit/>
          </a:bodyPr>
          <a:lstStyle/>
          <a:p>
            <a:pPr indent="-234950" lvl="0" marL="228600" rtl="0" algn="l">
              <a:lnSpc>
                <a:spcPct val="90000"/>
              </a:lnSpc>
              <a:spcBef>
                <a:spcPts val="0"/>
              </a:spcBef>
              <a:spcAft>
                <a:spcPts val="0"/>
              </a:spcAft>
              <a:buSzPts val="1700"/>
              <a:buChar char="•"/>
            </a:pPr>
            <a:r>
              <a:rPr lang="en-US" sz="1700">
                <a:solidFill>
                  <a:srgbClr val="FFFFFF"/>
                </a:solidFill>
              </a:rPr>
              <a:t>There are currently many publicly available data sources, including the Dartmouth Atlas, that researchers and the general public have utilized to generate reports consisting of interactive geographical maps of healthcare data.</a:t>
            </a:r>
            <a:endParaRPr sz="1900"/>
          </a:p>
          <a:p>
            <a:pPr indent="-234950" lvl="0" marL="228600" rtl="0" algn="l">
              <a:lnSpc>
                <a:spcPct val="90000"/>
              </a:lnSpc>
              <a:spcBef>
                <a:spcPts val="1000"/>
              </a:spcBef>
              <a:spcAft>
                <a:spcPts val="0"/>
              </a:spcAft>
              <a:buSzPts val="1700"/>
              <a:buChar char="•"/>
            </a:pPr>
            <a:r>
              <a:rPr lang="en-US" sz="1700">
                <a:solidFill>
                  <a:srgbClr val="FFFFFF"/>
                </a:solidFill>
              </a:rPr>
              <a:t>Many Accountable Care Organizations (ACOs) have also used predictive modeling and risk stratification to sort their entire population into different risk levels to better match patients to appropriate interventions that allows health care systems to provide higher-quality care and allocate limited resources more effectively.</a:t>
            </a:r>
            <a:endParaRPr sz="1900"/>
          </a:p>
        </p:txBody>
      </p:sp>
      <p:sp>
        <p:nvSpPr>
          <p:cNvPr id="184" name="Google Shape;184;p24"/>
          <p:cNvSpPr/>
          <p:nvPr/>
        </p:nvSpPr>
        <p:spPr>
          <a:xfrm>
            <a:off x="6396203" y="321731"/>
            <a:ext cx="3208079" cy="367484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185" name="Google Shape;185;p24"/>
          <p:cNvPicPr preferRelativeResize="0"/>
          <p:nvPr/>
        </p:nvPicPr>
        <p:blipFill rotWithShape="1">
          <a:blip r:embed="rId3">
            <a:alphaModFix/>
          </a:blip>
          <a:srcRect b="0" l="0" r="0" t="0"/>
          <a:stretch/>
        </p:blipFill>
        <p:spPr>
          <a:xfrm>
            <a:off x="6556331" y="1084579"/>
            <a:ext cx="2880360" cy="1159345"/>
          </a:xfrm>
          <a:prstGeom prst="rect">
            <a:avLst/>
          </a:prstGeom>
          <a:noFill/>
          <a:ln>
            <a:noFill/>
          </a:ln>
        </p:spPr>
      </p:pic>
      <p:sp>
        <p:nvSpPr>
          <p:cNvPr id="186" name="Google Shape;186;p24"/>
          <p:cNvSpPr/>
          <p:nvPr/>
        </p:nvSpPr>
        <p:spPr>
          <a:xfrm>
            <a:off x="9757212" y="321731"/>
            <a:ext cx="2111317" cy="206586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187" name="Google Shape;187;p24"/>
          <p:cNvPicPr preferRelativeResize="0"/>
          <p:nvPr/>
        </p:nvPicPr>
        <p:blipFill rotWithShape="1">
          <a:blip r:embed="rId4">
            <a:alphaModFix/>
          </a:blip>
          <a:srcRect b="0" l="0" r="0" t="0"/>
          <a:stretch/>
        </p:blipFill>
        <p:spPr>
          <a:xfrm>
            <a:off x="9921040" y="1053349"/>
            <a:ext cx="1783661" cy="610903"/>
          </a:xfrm>
          <a:prstGeom prst="rect">
            <a:avLst/>
          </a:prstGeom>
          <a:noFill/>
          <a:ln>
            <a:noFill/>
          </a:ln>
        </p:spPr>
      </p:pic>
      <p:sp>
        <p:nvSpPr>
          <p:cNvPr id="188" name="Google Shape;188;p24"/>
          <p:cNvSpPr/>
          <p:nvPr/>
        </p:nvSpPr>
        <p:spPr>
          <a:xfrm>
            <a:off x="6396203" y="4163080"/>
            <a:ext cx="3208079" cy="2374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189" name="Google Shape;189;p24"/>
          <p:cNvPicPr preferRelativeResize="0"/>
          <p:nvPr/>
        </p:nvPicPr>
        <p:blipFill rotWithShape="1">
          <a:blip r:embed="rId5">
            <a:alphaModFix/>
          </a:blip>
          <a:srcRect b="0" l="0" r="0" t="0"/>
          <a:stretch/>
        </p:blipFill>
        <p:spPr>
          <a:xfrm>
            <a:off x="6560062" y="4935825"/>
            <a:ext cx="2880360" cy="835304"/>
          </a:xfrm>
          <a:prstGeom prst="rect">
            <a:avLst/>
          </a:prstGeom>
          <a:noFill/>
          <a:ln>
            <a:noFill/>
          </a:ln>
        </p:spPr>
      </p:pic>
      <p:sp>
        <p:nvSpPr>
          <p:cNvPr id="190" name="Google Shape;190;p24"/>
          <p:cNvSpPr/>
          <p:nvPr/>
        </p:nvSpPr>
        <p:spPr>
          <a:xfrm>
            <a:off x="9757212" y="2548467"/>
            <a:ext cx="2111317" cy="335278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id="191" name="Google Shape;191;p24"/>
          <p:cNvPicPr preferRelativeResize="0"/>
          <p:nvPr/>
        </p:nvPicPr>
        <p:blipFill rotWithShape="1">
          <a:blip r:embed="rId6">
            <a:alphaModFix/>
          </a:blip>
          <a:srcRect b="0" l="0" r="0" t="0"/>
          <a:stretch/>
        </p:blipFill>
        <p:spPr>
          <a:xfrm>
            <a:off x="9921040" y="3855933"/>
            <a:ext cx="1783661" cy="740219"/>
          </a:xfrm>
          <a:prstGeom prst="rect">
            <a:avLst/>
          </a:prstGeom>
          <a:noFill/>
          <a:ln>
            <a:noFill/>
          </a:ln>
        </p:spPr>
      </p:pic>
      <p:pic>
        <p:nvPicPr>
          <p:cNvPr id="192" name="Google Shape;192;p24"/>
          <p:cNvPicPr preferRelativeResize="0"/>
          <p:nvPr/>
        </p:nvPicPr>
        <p:blipFill rotWithShape="1">
          <a:blip r:embed="rId7">
            <a:alphaModFix/>
          </a:blip>
          <a:srcRect b="0" l="0" r="0" t="0"/>
          <a:stretch/>
        </p:blipFill>
        <p:spPr>
          <a:xfrm>
            <a:off x="6556331" y="2548467"/>
            <a:ext cx="2880359" cy="10520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